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92" r:id="rId2"/>
    <p:sldId id="297" r:id="rId3"/>
    <p:sldId id="281" r:id="rId4"/>
    <p:sldId id="277" r:id="rId5"/>
    <p:sldId id="278" r:id="rId6"/>
    <p:sldId id="280" r:id="rId7"/>
    <p:sldId id="284" r:id="rId8"/>
    <p:sldId id="282" r:id="rId9"/>
    <p:sldId id="283" r:id="rId10"/>
    <p:sldId id="285" r:id="rId11"/>
    <p:sldId id="296" r:id="rId12"/>
    <p:sldId id="298" r:id="rId13"/>
    <p:sldId id="299" r:id="rId14"/>
    <p:sldId id="300" r:id="rId15"/>
    <p:sldId id="301" r:id="rId16"/>
    <p:sldId id="302" r:id="rId17"/>
    <p:sldId id="30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D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90" autoAdjust="0"/>
    <p:restoredTop sz="81510" autoAdjust="0"/>
  </p:normalViewPr>
  <p:slideViewPr>
    <p:cSldViewPr snapToGrid="0" snapToObjects="1">
      <p:cViewPr>
        <p:scale>
          <a:sx n="116" d="100"/>
          <a:sy n="116" d="100"/>
        </p:scale>
        <p:origin x="-1560" y="3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1FF80-4A33-D34F-85EB-7E6F55C28276}" type="datetimeFigureOut">
              <a:rPr lang="en-US" smtClean="0"/>
              <a:t>6/4/19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180EC9-B2AD-DE4D-B65B-7B9A7A65DDF8}" type="slidenum">
              <a:rPr lang="en-US" smtClean="0"/>
              <a:t>‹#›</a:t>
            </a:fld>
            <a:endParaRPr lang="en-US"/>
          </a:p>
        </p:txBody>
      </p:sp>
    </p:spTree>
    <p:extLst>
      <p:ext uri="{BB962C8B-B14F-4D97-AF65-F5344CB8AC3E}">
        <p14:creationId xmlns:p14="http://schemas.microsoft.com/office/powerpoint/2010/main" val="23776694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slides are a combination of those of Jon Moore (Pomona College) who is posting them and Melissa Petreaca (Pomona College, DePauw University, Ohio State University).</a:t>
            </a:r>
            <a:endParaRPr lang="en-US" dirty="0"/>
          </a:p>
        </p:txBody>
      </p:sp>
      <p:sp>
        <p:nvSpPr>
          <p:cNvPr id="4" name="Slide Number Placeholder 3"/>
          <p:cNvSpPr>
            <a:spLocks noGrp="1"/>
          </p:cNvSpPr>
          <p:nvPr>
            <p:ph type="sldNum" sz="quarter" idx="10"/>
          </p:nvPr>
        </p:nvSpPr>
        <p:spPr/>
        <p:txBody>
          <a:bodyPr/>
          <a:lstStyle/>
          <a:p>
            <a:fld id="{28180EC9-B2AD-DE4D-B65B-7B9A7A65DDF8}" type="slidenum">
              <a:rPr lang="en-US" smtClean="0"/>
              <a:t>1</a:t>
            </a:fld>
            <a:endParaRPr lang="en-US"/>
          </a:p>
        </p:txBody>
      </p:sp>
    </p:spTree>
    <p:extLst>
      <p:ext uri="{BB962C8B-B14F-4D97-AF65-F5344CB8AC3E}">
        <p14:creationId xmlns:p14="http://schemas.microsoft.com/office/powerpoint/2010/main" val="4122914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3C0E159-7765-B44D-949B-E8F00006EF84}" type="slidenum">
              <a:rPr lang="en-US" sz="1200"/>
              <a:pPr/>
              <a:t>10</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THIS A PICTURE?</a:t>
            </a:r>
            <a:endParaRPr lang="en-US" dirty="0"/>
          </a:p>
        </p:txBody>
      </p:sp>
      <p:sp>
        <p:nvSpPr>
          <p:cNvPr id="4" name="Slide Number Placeholder 3"/>
          <p:cNvSpPr>
            <a:spLocks noGrp="1"/>
          </p:cNvSpPr>
          <p:nvPr>
            <p:ph type="sldNum" sz="quarter" idx="10"/>
          </p:nvPr>
        </p:nvSpPr>
        <p:spPr/>
        <p:txBody>
          <a:bodyPr/>
          <a:lstStyle/>
          <a:p>
            <a:fld id="{28180EC9-B2AD-DE4D-B65B-7B9A7A65DDF8}" type="slidenum">
              <a:rPr lang="en-US" smtClean="0"/>
              <a:t>13</a:t>
            </a:fld>
            <a:endParaRPr lang="en-US"/>
          </a:p>
        </p:txBody>
      </p:sp>
    </p:spTree>
    <p:extLst>
      <p:ext uri="{BB962C8B-B14F-4D97-AF65-F5344CB8AC3E}">
        <p14:creationId xmlns:p14="http://schemas.microsoft.com/office/powerpoint/2010/main" val="284342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80EC9-B2AD-DE4D-B65B-7B9A7A65DDF8}" type="slidenum">
              <a:rPr lang="en-US" smtClean="0"/>
              <a:t>2</a:t>
            </a:fld>
            <a:endParaRPr lang="en-US"/>
          </a:p>
        </p:txBody>
      </p:sp>
    </p:spTree>
    <p:extLst>
      <p:ext uri="{BB962C8B-B14F-4D97-AF65-F5344CB8AC3E}">
        <p14:creationId xmlns:p14="http://schemas.microsoft.com/office/powerpoint/2010/main" val="222510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31E2813-282B-034B-B5A2-0B53DFE01E4D}" type="slidenum">
              <a:rPr lang="en-US" sz="1200">
                <a:solidFill>
                  <a:prstClr val="black"/>
                </a:solidFill>
              </a:rPr>
              <a:pPr/>
              <a:t>3</a:t>
            </a:fld>
            <a:endParaRPr lang="en-US" sz="1200">
              <a:solidFill>
                <a:prstClr val="black"/>
              </a:solidFill>
            </a:endParaRPr>
          </a:p>
        </p:txBody>
      </p:sp>
      <p:sp>
        <p:nvSpPr>
          <p:cNvPr id="103426" name="Rectangle 2"/>
          <p:cNvSpPr>
            <a:spLocks noGrp="1" noRot="1" noChangeAspect="1" noChangeArrowheads="1" noTextEdit="1"/>
          </p:cNvSpPr>
          <p:nvPr>
            <p:ph type="sldImg"/>
          </p:nvPr>
        </p:nvSpPr>
        <p:spPr>
          <a:ln/>
        </p:spPr>
      </p:sp>
      <p:sp>
        <p:nvSpPr>
          <p:cNvPr id="103427"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basic subunits for microtubules consist of tubulin dimers, while the basic subunits for microfilaments are actin monomers. Microtubules are much larger than microfilaments, consisting of a tube of 13 </a:t>
            </a:r>
            <a:r>
              <a:rPr lang="en-US" sz="1200" kern="1200" dirty="0" err="1" smtClean="0">
                <a:solidFill>
                  <a:schemeClr val="tx1"/>
                </a:solidFill>
                <a:effectLst/>
                <a:latin typeface="+mn-lt"/>
                <a:ea typeface="+mn-ea"/>
                <a:cs typeface="+mn-cs"/>
              </a:rPr>
              <a:t>protofilaments</a:t>
            </a:r>
            <a:r>
              <a:rPr lang="en-US" sz="1200" kern="1200" dirty="0" smtClean="0">
                <a:solidFill>
                  <a:schemeClr val="tx1"/>
                </a:solidFill>
                <a:effectLst/>
                <a:latin typeface="+mn-lt"/>
                <a:ea typeface="+mn-ea"/>
                <a:cs typeface="+mn-cs"/>
              </a:rPr>
              <a:t>, each made of dimer subunits. Microfilaments are small, and consist only of two </a:t>
            </a:r>
            <a:r>
              <a:rPr lang="en-US" sz="1200" kern="1200" dirty="0" err="1" smtClean="0">
                <a:solidFill>
                  <a:schemeClr val="tx1"/>
                </a:solidFill>
                <a:effectLst/>
                <a:latin typeface="+mn-lt"/>
                <a:ea typeface="+mn-ea"/>
                <a:cs typeface="+mn-cs"/>
              </a:rPr>
              <a:t>protofilaments</a:t>
            </a:r>
            <a:r>
              <a:rPr lang="en-US" sz="1200" kern="1200" dirty="0" smtClean="0">
                <a:solidFill>
                  <a:schemeClr val="tx1"/>
                </a:solidFill>
                <a:effectLst/>
                <a:latin typeface="+mn-lt"/>
                <a:ea typeface="+mn-ea"/>
                <a:cs typeface="+mn-cs"/>
              </a:rPr>
              <a:t> that consist of monomer subunits. In microtubules, the subunits are bound to GTP and have </a:t>
            </a:r>
            <a:r>
              <a:rPr lang="en-US" sz="1200" kern="1200" dirty="0" err="1" smtClean="0">
                <a:solidFill>
                  <a:schemeClr val="tx1"/>
                </a:solidFill>
                <a:effectLst/>
                <a:latin typeface="+mn-lt"/>
                <a:ea typeface="+mn-ea"/>
                <a:cs typeface="+mn-cs"/>
              </a:rPr>
              <a:t>GTPase</a:t>
            </a:r>
            <a:r>
              <a:rPr lang="en-US" sz="1200" kern="1200" dirty="0" smtClean="0">
                <a:solidFill>
                  <a:schemeClr val="tx1"/>
                </a:solidFill>
                <a:effectLst/>
                <a:latin typeface="+mn-lt"/>
                <a:ea typeface="+mn-ea"/>
                <a:cs typeface="+mn-cs"/>
              </a:rPr>
              <a:t> activity, while in microfilaments, the subunits bind to ATP and have ATPase activity. Both microtubules and microfilaments are asymmetric, having a plus end and a minus end. The process of disassembly in microfilaments is much slower than the process of depolymerization, or “catastrophe”, in microtubules. While disassembly/cleavage of microfilaments promotes </a:t>
            </a:r>
            <a:r>
              <a:rPr lang="en-US" sz="1200" kern="1200" dirty="0" err="1" smtClean="0">
                <a:solidFill>
                  <a:schemeClr val="tx1"/>
                </a:solidFill>
                <a:effectLst/>
                <a:latin typeface="+mn-lt"/>
                <a:ea typeface="+mn-ea"/>
                <a:cs typeface="+mn-cs"/>
              </a:rPr>
              <a:t>treadmilling</a:t>
            </a:r>
            <a:r>
              <a:rPr lang="en-US" sz="1200" kern="1200" dirty="0" smtClean="0">
                <a:solidFill>
                  <a:schemeClr val="tx1"/>
                </a:solidFill>
                <a:effectLst/>
                <a:latin typeface="+mn-lt"/>
                <a:ea typeface="+mn-ea"/>
                <a:cs typeface="+mn-cs"/>
              </a:rPr>
              <a:t>, the filaments are unlikely to rapidly disassemble completely, in contrast to microtubules, which depolymerize rapidly and completely. </a:t>
            </a:r>
          </a:p>
          <a:p>
            <a:endParaRPr lang="en-US" dirty="0">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75" indent="-396875" defTabSz="457200" eaLnBrk="1" hangingPunct="1"/>
            <a:r>
              <a:rPr lang="en-US" dirty="0" smtClean="0">
                <a:latin typeface="Arial" charset="0"/>
                <a:ea typeface="ＭＳ Ｐゴシック" charset="0"/>
              </a:rPr>
              <a:t>http://</a:t>
            </a:r>
            <a:r>
              <a:rPr lang="en-US" dirty="0" err="1" smtClean="0">
                <a:latin typeface="Arial" charset="0"/>
                <a:ea typeface="ＭＳ Ｐゴシック" charset="0"/>
              </a:rPr>
              <a:t>biomachina.org</a:t>
            </a:r>
            <a:r>
              <a:rPr lang="en-US" dirty="0" smtClean="0">
                <a:latin typeface="Arial" charset="0"/>
                <a:ea typeface="ＭＳ Ｐゴシック" charset="0"/>
              </a:rPr>
              <a:t>/research/projects/actin/</a:t>
            </a:r>
            <a:r>
              <a:rPr lang="en-US" dirty="0" err="1" smtClean="0">
                <a:latin typeface="Arial" charset="0"/>
                <a:ea typeface="ＭＳ Ｐゴシック" charset="0"/>
              </a:rPr>
              <a:t>lorenz.gif</a:t>
            </a:r>
            <a:endParaRPr lang="en-US" dirty="0" smtClean="0">
              <a:latin typeface="Arial" charset="0"/>
              <a:ea typeface="ＭＳ Ｐゴシック" charset="0"/>
            </a:endParaRPr>
          </a:p>
          <a:p>
            <a:pPr marL="396875" indent="-396875" defTabSz="457200" eaLnBrk="1" hangingPunct="1"/>
            <a:endParaRPr lang="en-US" dirty="0" smtClean="0">
              <a:latin typeface="Arial" charset="0"/>
              <a:ea typeface="ＭＳ Ｐゴシック" charset="0"/>
            </a:endParaRPr>
          </a:p>
          <a:p>
            <a:pPr marL="396875" indent="-396875" defTabSz="457200" eaLnBrk="1" hangingPunct="1"/>
            <a:r>
              <a:rPr lang="en-US" dirty="0" smtClean="0">
                <a:latin typeface="Arial" charset="0"/>
                <a:ea typeface="ＭＳ Ｐゴシック" charset="0"/>
              </a:rPr>
              <a:t>Microfilaments are the smallest of the cytoskeletal filaments</a:t>
            </a:r>
          </a:p>
          <a:p>
            <a:pPr marL="396875" indent="-396875" defTabSz="457200" eaLnBrk="1" hangingPunct="1"/>
            <a:r>
              <a:rPr lang="en-US" dirty="0" smtClean="0">
                <a:latin typeface="Arial" charset="0"/>
                <a:ea typeface="ＭＳ Ｐゴシック" charset="0"/>
              </a:rPr>
              <a:t>They are best known for their role in muscle contraction</a:t>
            </a:r>
          </a:p>
          <a:p>
            <a:pPr marL="396875" indent="-396875" defTabSz="457200" eaLnBrk="1" hangingPunct="1"/>
            <a:r>
              <a:rPr lang="en-US" dirty="0" smtClean="0">
                <a:latin typeface="Arial" charset="0"/>
                <a:ea typeface="ＭＳ Ｐゴシック" charset="0"/>
              </a:rPr>
              <a:t>They play a role in </a:t>
            </a:r>
            <a:r>
              <a:rPr lang="en-US" i="1" dirty="0" smtClean="0">
                <a:latin typeface="Arial" charset="0"/>
                <a:ea typeface="ＭＳ Ｐゴシック" charset="0"/>
              </a:rPr>
              <a:t>cell migration</a:t>
            </a:r>
            <a:r>
              <a:rPr lang="en-US" dirty="0" smtClean="0">
                <a:latin typeface="Arial" charset="0"/>
                <a:ea typeface="ＭＳ Ｐゴシック" charset="0"/>
              </a:rPr>
              <a:t>, </a:t>
            </a:r>
            <a:r>
              <a:rPr lang="en-US" i="1" dirty="0" smtClean="0">
                <a:latin typeface="Arial" charset="0"/>
                <a:ea typeface="ＭＳ Ｐゴシック" charset="0"/>
              </a:rPr>
              <a:t>amoeboid</a:t>
            </a:r>
            <a:r>
              <a:rPr lang="en-US" dirty="0" smtClean="0">
                <a:latin typeface="Arial" charset="0"/>
                <a:ea typeface="ＭＳ Ｐゴシック" charset="0"/>
              </a:rPr>
              <a:t> </a:t>
            </a:r>
            <a:r>
              <a:rPr lang="en-US" i="1" dirty="0" smtClean="0">
                <a:latin typeface="Arial" charset="0"/>
                <a:ea typeface="ＭＳ Ｐゴシック" charset="0"/>
              </a:rPr>
              <a:t>movement,</a:t>
            </a:r>
            <a:r>
              <a:rPr lang="en-US" dirty="0" smtClean="0">
                <a:latin typeface="Arial" charset="0"/>
                <a:ea typeface="ＭＳ Ｐゴシック" charset="0"/>
              </a:rPr>
              <a:t> and </a:t>
            </a:r>
            <a:r>
              <a:rPr lang="en-US" i="1" dirty="0" smtClean="0">
                <a:latin typeface="Arial" charset="0"/>
                <a:ea typeface="ＭＳ Ｐゴシック" charset="0"/>
              </a:rPr>
              <a:t>cytoplasmic streaming</a:t>
            </a:r>
          </a:p>
          <a:p>
            <a:pPr marL="396875" indent="-396875" defTabSz="457200"/>
            <a:r>
              <a:rPr lang="en-US" dirty="0" smtClean="0">
                <a:latin typeface="Arial" charset="0"/>
                <a:ea typeface="ＭＳ Ｐゴシック" charset="0"/>
              </a:rPr>
              <a:t>Development and maintenance of cell shape (via microfilaments just beneath the plasma membrane at the </a:t>
            </a:r>
            <a:r>
              <a:rPr lang="en-US" i="1" dirty="0" smtClean="0">
                <a:latin typeface="Arial" charset="0"/>
                <a:ea typeface="ＭＳ Ｐゴシック" charset="0"/>
              </a:rPr>
              <a:t>cell cortex</a:t>
            </a:r>
            <a:r>
              <a:rPr lang="en-US" dirty="0" smtClean="0">
                <a:latin typeface="Arial" charset="0"/>
                <a:ea typeface="ＭＳ Ｐゴシック" charset="0"/>
              </a:rPr>
              <a:t>)</a:t>
            </a:r>
          </a:p>
          <a:p>
            <a:pPr marL="396875" indent="-396875" defTabSz="457200"/>
            <a:r>
              <a:rPr lang="en-US" dirty="0" smtClean="0">
                <a:latin typeface="Arial" charset="0"/>
                <a:ea typeface="ＭＳ Ｐゴシック" charset="0"/>
              </a:rPr>
              <a:t>Structural core of </a:t>
            </a:r>
            <a:r>
              <a:rPr lang="en-US" i="1" dirty="0" smtClean="0">
                <a:latin typeface="Arial" charset="0"/>
                <a:ea typeface="ＭＳ Ｐゴシック" charset="0"/>
              </a:rPr>
              <a:t>microvilli</a:t>
            </a:r>
          </a:p>
          <a:p>
            <a:pPr marL="396875" indent="-396875" defTabSz="457200"/>
            <a:r>
              <a:rPr lang="en-US" b="1" dirty="0" smtClean="0">
                <a:latin typeface="Arial" charset="0"/>
                <a:ea typeface="ＭＳ Ｐゴシック" charset="0"/>
              </a:rPr>
              <a:t>Actin </a:t>
            </a:r>
            <a:r>
              <a:rPr lang="en-US" dirty="0" smtClean="0">
                <a:latin typeface="Arial" charset="0"/>
                <a:ea typeface="ＭＳ Ｐゴシック" charset="0"/>
              </a:rPr>
              <a:t>is a very abundant protein in all eukaryotic cells</a:t>
            </a:r>
          </a:p>
          <a:p>
            <a:pPr marL="396875" indent="-396875" defTabSz="457200"/>
            <a:r>
              <a:rPr lang="en-US" dirty="0" smtClean="0">
                <a:latin typeface="Arial" charset="0"/>
                <a:ea typeface="ＭＳ Ｐゴシック" charset="0"/>
              </a:rPr>
              <a:t>Once synthesized, it folds into a globular-shaped molecule that can bind ATP or ADP </a:t>
            </a:r>
            <a:br>
              <a:rPr lang="en-US" dirty="0" smtClean="0">
                <a:latin typeface="Arial" charset="0"/>
                <a:ea typeface="ＭＳ Ｐゴシック" charset="0"/>
              </a:rPr>
            </a:br>
            <a:r>
              <a:rPr lang="en-US" dirty="0" smtClean="0">
                <a:latin typeface="Arial" charset="0"/>
                <a:ea typeface="ＭＳ Ｐゴシック" charset="0"/>
              </a:rPr>
              <a:t>(</a:t>
            </a:r>
            <a:r>
              <a:rPr lang="en-US" b="1" dirty="0" smtClean="0">
                <a:latin typeface="Arial" charset="0"/>
                <a:ea typeface="ＭＳ Ｐゴシック" charset="0"/>
              </a:rPr>
              <a:t>G-actin</a:t>
            </a:r>
            <a:r>
              <a:rPr lang="en-US" dirty="0" smtClean="0">
                <a:latin typeface="Arial" charset="0"/>
                <a:ea typeface="ＭＳ Ｐゴシック" charset="0"/>
              </a:rPr>
              <a:t>; globular actin)</a:t>
            </a:r>
          </a:p>
          <a:p>
            <a:pPr marL="396875" indent="-396875" defTabSz="457200"/>
            <a:r>
              <a:rPr lang="en-US" dirty="0" smtClean="0">
                <a:latin typeface="Arial" charset="0"/>
                <a:ea typeface="ＭＳ Ｐゴシック" charset="0"/>
              </a:rPr>
              <a:t>G-actin molecules polymerize to form microfilaments, </a:t>
            </a:r>
            <a:r>
              <a:rPr lang="en-US" b="1" dirty="0" smtClean="0">
                <a:latin typeface="Arial" charset="0"/>
                <a:ea typeface="ＭＳ Ｐゴシック" charset="0"/>
              </a:rPr>
              <a:t>F-actin</a:t>
            </a:r>
          </a:p>
          <a:p>
            <a:pPr defTabSz="914400" eaLnBrk="0" fontAlgn="base" hangingPunct="0">
              <a:spcBef>
                <a:spcPct val="50000"/>
              </a:spcBef>
              <a:spcAft>
                <a:spcPct val="0"/>
              </a:spcAft>
              <a:buFont typeface="Arial" charset="0"/>
              <a:buChar char="•"/>
            </a:pPr>
            <a:r>
              <a:rPr lang="en-US" sz="1200" dirty="0" smtClean="0">
                <a:solidFill>
                  <a:srgbClr val="000000"/>
                </a:solidFill>
                <a:latin typeface="Times New Roman" charset="0"/>
                <a:cs typeface="Times New Roman" charset="0"/>
              </a:rPr>
              <a:t>K</a:t>
            </a:r>
            <a:r>
              <a:rPr lang="en-US" sz="1200" baseline="-25000" dirty="0" smtClean="0">
                <a:solidFill>
                  <a:srgbClr val="000000"/>
                </a:solidFill>
                <a:latin typeface="Times New Roman" charset="0"/>
                <a:cs typeface="Times New Roman" charset="0"/>
              </a:rPr>
              <a:t>ON </a:t>
            </a:r>
            <a:r>
              <a:rPr lang="en-US" sz="1200" dirty="0" smtClean="0">
                <a:solidFill>
                  <a:srgbClr val="000000"/>
                </a:solidFill>
                <a:latin typeface="Times New Roman" charset="0"/>
                <a:cs typeface="Times New Roman" charset="0"/>
              </a:rPr>
              <a:t>:The rate of subunit addition is proportional to the concentration of free subunits. </a:t>
            </a:r>
          </a:p>
          <a:p>
            <a:pPr defTabSz="914400" eaLnBrk="0" fontAlgn="base" hangingPunct="0">
              <a:spcBef>
                <a:spcPct val="50000"/>
              </a:spcBef>
              <a:spcAft>
                <a:spcPct val="0"/>
              </a:spcAft>
              <a:buFont typeface="Arial" charset="0"/>
              <a:buChar char="•"/>
            </a:pPr>
            <a:r>
              <a:rPr lang="en-US" sz="1200" dirty="0" smtClean="0">
                <a:solidFill>
                  <a:srgbClr val="000000"/>
                </a:solidFill>
                <a:latin typeface="Times New Roman" charset="0"/>
                <a:cs typeface="Times New Roman" charset="0"/>
              </a:rPr>
              <a:t>K</a:t>
            </a:r>
            <a:r>
              <a:rPr lang="en-US" sz="1200" baseline="-25000" dirty="0" smtClean="0">
                <a:solidFill>
                  <a:srgbClr val="000000"/>
                </a:solidFill>
                <a:latin typeface="Times New Roman" charset="0"/>
                <a:cs typeface="Times New Roman" charset="0"/>
              </a:rPr>
              <a:t>OFF </a:t>
            </a:r>
            <a:r>
              <a:rPr lang="en-US" sz="1200" dirty="0" smtClean="0">
                <a:solidFill>
                  <a:srgbClr val="000000"/>
                </a:solidFill>
                <a:latin typeface="Times New Roman" charset="0"/>
                <a:cs typeface="Times New Roman" charset="0"/>
              </a:rPr>
              <a:t>: the rate of subunit loss is independent of the concentration of free subunits.  </a:t>
            </a:r>
          </a:p>
          <a:p>
            <a:pPr marL="396875" indent="-396875" defTabSz="457200"/>
            <a:endParaRPr lang="en-US" dirty="0" smtClean="0">
              <a:latin typeface="Arial" charset="0"/>
              <a:ea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AB0A57BF-61F1-594F-AF29-502642949A82}"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06447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75" indent="-396875" defTabSz="457200" eaLnBrk="1" hangingPunct="1"/>
            <a:r>
              <a:rPr lang="en-US" dirty="0" smtClean="0">
                <a:latin typeface="Arial" charset="0"/>
                <a:ea typeface="ＭＳ Ｐゴシック" charset="0"/>
              </a:rPr>
              <a:t>Microfilaments are the smallest of the cytoskeletal filaments</a:t>
            </a:r>
          </a:p>
          <a:p>
            <a:pPr marL="396875" indent="-396875" defTabSz="457200" eaLnBrk="1" hangingPunct="1"/>
            <a:r>
              <a:rPr lang="en-US" dirty="0" smtClean="0">
                <a:latin typeface="Arial" charset="0"/>
                <a:ea typeface="ＭＳ Ｐゴシック" charset="0"/>
              </a:rPr>
              <a:t>They are best known for their role in muscle contraction</a:t>
            </a:r>
          </a:p>
          <a:p>
            <a:pPr marL="396875" indent="-396875" defTabSz="457200" eaLnBrk="1" hangingPunct="1"/>
            <a:r>
              <a:rPr lang="en-US" dirty="0" smtClean="0">
                <a:latin typeface="Arial" charset="0"/>
                <a:ea typeface="ＭＳ Ｐゴシック" charset="0"/>
              </a:rPr>
              <a:t>They play a role in </a:t>
            </a:r>
            <a:r>
              <a:rPr lang="en-US" i="1" dirty="0" smtClean="0">
                <a:latin typeface="Arial" charset="0"/>
                <a:ea typeface="ＭＳ Ｐゴシック" charset="0"/>
              </a:rPr>
              <a:t>cell migration</a:t>
            </a:r>
            <a:r>
              <a:rPr lang="en-US" dirty="0" smtClean="0">
                <a:latin typeface="Arial" charset="0"/>
                <a:ea typeface="ＭＳ Ｐゴシック" charset="0"/>
              </a:rPr>
              <a:t>, </a:t>
            </a:r>
            <a:r>
              <a:rPr lang="en-US" i="1" dirty="0" smtClean="0">
                <a:latin typeface="Arial" charset="0"/>
                <a:ea typeface="ＭＳ Ｐゴシック" charset="0"/>
              </a:rPr>
              <a:t>amoeboid</a:t>
            </a:r>
            <a:r>
              <a:rPr lang="en-US" dirty="0" smtClean="0">
                <a:latin typeface="Arial" charset="0"/>
                <a:ea typeface="ＭＳ Ｐゴシック" charset="0"/>
              </a:rPr>
              <a:t> </a:t>
            </a:r>
            <a:r>
              <a:rPr lang="en-US" i="1" dirty="0" smtClean="0">
                <a:latin typeface="Arial" charset="0"/>
                <a:ea typeface="ＭＳ Ｐゴシック" charset="0"/>
              </a:rPr>
              <a:t>movement,</a:t>
            </a:r>
            <a:r>
              <a:rPr lang="en-US" dirty="0" smtClean="0">
                <a:latin typeface="Arial" charset="0"/>
                <a:ea typeface="ＭＳ Ｐゴシック" charset="0"/>
              </a:rPr>
              <a:t> and </a:t>
            </a:r>
            <a:r>
              <a:rPr lang="en-US" i="1" dirty="0" smtClean="0">
                <a:latin typeface="Arial" charset="0"/>
                <a:ea typeface="ＭＳ Ｐゴシック" charset="0"/>
              </a:rPr>
              <a:t>cytoplasmic streaming</a:t>
            </a:r>
          </a:p>
          <a:p>
            <a:pPr marL="396875" indent="-396875" defTabSz="457200"/>
            <a:r>
              <a:rPr lang="en-US" dirty="0" smtClean="0">
                <a:latin typeface="Arial" charset="0"/>
                <a:ea typeface="ＭＳ Ｐゴシック" charset="0"/>
              </a:rPr>
              <a:t>Development and maintenance of cell shape (via microfilaments just beneath the plasma membrane at the </a:t>
            </a:r>
            <a:r>
              <a:rPr lang="en-US" i="1" dirty="0" smtClean="0">
                <a:latin typeface="Arial" charset="0"/>
                <a:ea typeface="ＭＳ Ｐゴシック" charset="0"/>
              </a:rPr>
              <a:t>cell cortex</a:t>
            </a:r>
            <a:r>
              <a:rPr lang="en-US" dirty="0" smtClean="0">
                <a:latin typeface="Arial" charset="0"/>
                <a:ea typeface="ＭＳ Ｐゴシック" charset="0"/>
              </a:rPr>
              <a:t>)</a:t>
            </a:r>
          </a:p>
          <a:p>
            <a:pPr marL="396875" indent="-396875" defTabSz="457200"/>
            <a:r>
              <a:rPr lang="en-US" dirty="0" smtClean="0">
                <a:latin typeface="Arial" charset="0"/>
                <a:ea typeface="ＭＳ Ｐゴシック" charset="0"/>
              </a:rPr>
              <a:t>Structural core of </a:t>
            </a:r>
            <a:r>
              <a:rPr lang="en-US" i="1" dirty="0" smtClean="0">
                <a:latin typeface="Arial" charset="0"/>
                <a:ea typeface="ＭＳ Ｐゴシック" charset="0"/>
              </a:rPr>
              <a:t>microvilli</a:t>
            </a:r>
          </a:p>
          <a:p>
            <a:pPr marL="396875" indent="-396875" defTabSz="457200"/>
            <a:r>
              <a:rPr lang="en-US" b="1" dirty="0" smtClean="0">
                <a:latin typeface="Arial" charset="0"/>
                <a:ea typeface="ＭＳ Ｐゴシック" charset="0"/>
              </a:rPr>
              <a:t>Actin </a:t>
            </a:r>
            <a:r>
              <a:rPr lang="en-US" dirty="0" smtClean="0">
                <a:latin typeface="Arial" charset="0"/>
                <a:ea typeface="ＭＳ Ｐゴシック" charset="0"/>
              </a:rPr>
              <a:t>is a very abundant protein in all eukaryotic cells</a:t>
            </a:r>
          </a:p>
          <a:p>
            <a:pPr marL="396875" indent="-396875" defTabSz="457200"/>
            <a:r>
              <a:rPr lang="en-US" dirty="0" smtClean="0">
                <a:latin typeface="Arial" charset="0"/>
                <a:ea typeface="ＭＳ Ｐゴシック" charset="0"/>
              </a:rPr>
              <a:t>Once synthesized, it folds into a globular-shaped molecule that can bind ATP or ADP </a:t>
            </a:r>
            <a:br>
              <a:rPr lang="en-US" dirty="0" smtClean="0">
                <a:latin typeface="Arial" charset="0"/>
                <a:ea typeface="ＭＳ Ｐゴシック" charset="0"/>
              </a:rPr>
            </a:br>
            <a:r>
              <a:rPr lang="en-US" dirty="0" smtClean="0">
                <a:latin typeface="Arial" charset="0"/>
                <a:ea typeface="ＭＳ Ｐゴシック" charset="0"/>
              </a:rPr>
              <a:t>(</a:t>
            </a:r>
            <a:r>
              <a:rPr lang="en-US" b="1" dirty="0" smtClean="0">
                <a:latin typeface="Arial" charset="0"/>
                <a:ea typeface="ＭＳ Ｐゴシック" charset="0"/>
              </a:rPr>
              <a:t>G-actin</a:t>
            </a:r>
            <a:r>
              <a:rPr lang="en-US" dirty="0" smtClean="0">
                <a:latin typeface="Arial" charset="0"/>
                <a:ea typeface="ＭＳ Ｐゴシック" charset="0"/>
              </a:rPr>
              <a:t>; globular actin)</a:t>
            </a:r>
          </a:p>
          <a:p>
            <a:pPr marL="396875" indent="-396875" defTabSz="457200"/>
            <a:r>
              <a:rPr lang="en-US" dirty="0" smtClean="0">
                <a:latin typeface="Arial" charset="0"/>
                <a:ea typeface="ＭＳ Ｐゴシック" charset="0"/>
              </a:rPr>
              <a:t>G-actin molecules polymerize to form microfilaments, </a:t>
            </a:r>
            <a:r>
              <a:rPr lang="en-US" b="1" dirty="0" smtClean="0">
                <a:latin typeface="Arial" charset="0"/>
                <a:ea typeface="ＭＳ Ｐゴシック" charset="0"/>
              </a:rPr>
              <a:t>F-actin</a:t>
            </a:r>
          </a:p>
          <a:p>
            <a:pPr defTabSz="914400" eaLnBrk="0" fontAlgn="base" hangingPunct="0">
              <a:spcBef>
                <a:spcPct val="50000"/>
              </a:spcBef>
              <a:spcAft>
                <a:spcPct val="0"/>
              </a:spcAft>
              <a:buFont typeface="Arial" charset="0"/>
              <a:buChar char="•"/>
            </a:pPr>
            <a:r>
              <a:rPr lang="en-US" sz="1200" dirty="0" smtClean="0">
                <a:solidFill>
                  <a:srgbClr val="000000"/>
                </a:solidFill>
                <a:latin typeface="Times New Roman" charset="0"/>
                <a:cs typeface="Times New Roman" charset="0"/>
              </a:rPr>
              <a:t>K</a:t>
            </a:r>
            <a:r>
              <a:rPr lang="en-US" sz="1200" baseline="-25000" dirty="0" smtClean="0">
                <a:solidFill>
                  <a:srgbClr val="000000"/>
                </a:solidFill>
                <a:latin typeface="Times New Roman" charset="0"/>
                <a:cs typeface="Times New Roman" charset="0"/>
              </a:rPr>
              <a:t>ON </a:t>
            </a:r>
            <a:r>
              <a:rPr lang="en-US" sz="1200" dirty="0" smtClean="0">
                <a:solidFill>
                  <a:srgbClr val="000000"/>
                </a:solidFill>
                <a:latin typeface="Times New Roman" charset="0"/>
                <a:cs typeface="Times New Roman" charset="0"/>
              </a:rPr>
              <a:t>:The rate of subunit addition is proportional to the concentration of free subunits. </a:t>
            </a:r>
          </a:p>
          <a:p>
            <a:pPr defTabSz="914400" eaLnBrk="0" fontAlgn="base" hangingPunct="0">
              <a:spcBef>
                <a:spcPct val="50000"/>
              </a:spcBef>
              <a:spcAft>
                <a:spcPct val="0"/>
              </a:spcAft>
              <a:buFont typeface="Arial" charset="0"/>
              <a:buChar char="•"/>
            </a:pPr>
            <a:r>
              <a:rPr lang="en-US" sz="1200" dirty="0" smtClean="0">
                <a:solidFill>
                  <a:srgbClr val="000000"/>
                </a:solidFill>
                <a:latin typeface="Times New Roman" charset="0"/>
                <a:cs typeface="Times New Roman" charset="0"/>
              </a:rPr>
              <a:t>K</a:t>
            </a:r>
            <a:r>
              <a:rPr lang="en-US" sz="1200" baseline="-25000" dirty="0" smtClean="0">
                <a:solidFill>
                  <a:srgbClr val="000000"/>
                </a:solidFill>
                <a:latin typeface="Times New Roman" charset="0"/>
                <a:cs typeface="Times New Roman" charset="0"/>
              </a:rPr>
              <a:t>OFF </a:t>
            </a:r>
            <a:r>
              <a:rPr lang="en-US" sz="1200" dirty="0" smtClean="0">
                <a:solidFill>
                  <a:srgbClr val="000000"/>
                </a:solidFill>
                <a:latin typeface="Times New Roman" charset="0"/>
                <a:cs typeface="Times New Roman" charset="0"/>
              </a:rPr>
              <a:t>: the rate of subunit loss is independent of the concentration of free subunits.  </a:t>
            </a:r>
          </a:p>
          <a:p>
            <a:pPr marL="396875" indent="-396875" defTabSz="457200"/>
            <a:endParaRPr lang="en-US" dirty="0" smtClean="0">
              <a:latin typeface="Arial" charset="0"/>
              <a:ea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AB0A57BF-61F1-594F-AF29-502642949A82}"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3064479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pPr>
            <a:r>
              <a:rPr lang="en-US" sz="1200" dirty="0" smtClean="0"/>
              <a:t> </a:t>
            </a:r>
            <a:r>
              <a:rPr lang="en-US" sz="1200" b="1" dirty="0" smtClean="0">
                <a:solidFill>
                  <a:srgbClr val="3333CC"/>
                </a:solidFill>
              </a:rPr>
              <a:t>Arp2/3 and </a:t>
            </a:r>
            <a:r>
              <a:rPr lang="en-US" sz="1200" b="1" dirty="0" err="1" smtClean="0">
                <a:solidFill>
                  <a:srgbClr val="3333CC"/>
                </a:solidFill>
              </a:rPr>
              <a:t>formins</a:t>
            </a:r>
            <a:r>
              <a:rPr lang="en-US" sz="1200" b="1" dirty="0" smtClean="0">
                <a:solidFill>
                  <a:srgbClr val="3333CC"/>
                </a:solidFill>
              </a:rPr>
              <a:t> </a:t>
            </a:r>
            <a:r>
              <a:rPr lang="en-US" sz="1200" dirty="0" smtClean="0"/>
              <a:t>can nucleate microfilament assembly</a:t>
            </a:r>
          </a:p>
          <a:p>
            <a:pPr>
              <a:buFont typeface="Arial" charset="0"/>
              <a:buChar char="•"/>
            </a:pPr>
            <a:endParaRPr lang="en-US" sz="800" dirty="0" smtClean="0"/>
          </a:p>
          <a:p>
            <a:pPr>
              <a:buFont typeface="Arial" charset="0"/>
              <a:buChar char="•"/>
            </a:pPr>
            <a:r>
              <a:rPr lang="en-US" sz="1200" dirty="0" smtClean="0"/>
              <a:t>  Filaments induced by Arp2/3 vs. </a:t>
            </a:r>
            <a:r>
              <a:rPr lang="en-US" sz="1200" dirty="0" err="1" smtClean="0"/>
              <a:t>formins</a:t>
            </a:r>
            <a:r>
              <a:rPr lang="en-US" sz="1200" dirty="0" smtClean="0"/>
              <a:t> have </a:t>
            </a:r>
            <a:r>
              <a:rPr lang="en-US" sz="1200" b="1" dirty="0" smtClean="0">
                <a:solidFill>
                  <a:srgbClr val="FF0000"/>
                </a:solidFill>
              </a:rPr>
              <a:t>different structures</a:t>
            </a:r>
          </a:p>
          <a:p>
            <a:pPr>
              <a:buFont typeface="Arial" charset="0"/>
              <a:buChar char="•"/>
            </a:pPr>
            <a:endParaRPr lang="en-US" sz="1200" b="1" dirty="0" smtClean="0">
              <a:solidFill>
                <a:srgbClr val="FF0000"/>
              </a:solidFill>
            </a:endParaRPr>
          </a:p>
          <a:p>
            <a:pPr>
              <a:buFont typeface="Arial" charset="0"/>
              <a:buChar char="•"/>
            </a:pPr>
            <a:r>
              <a:rPr lang="en-US" sz="1200" b="1" dirty="0" smtClean="0">
                <a:solidFill>
                  <a:srgbClr val="FF0000"/>
                </a:solidFill>
              </a:rPr>
              <a:t>Arp 2/3</a:t>
            </a:r>
          </a:p>
          <a:p>
            <a:pPr lvl="1">
              <a:spcAft>
                <a:spcPts val="600"/>
              </a:spcAft>
              <a:buFont typeface="Times" charset="0"/>
              <a:buAutoNum type="arabicPeriod"/>
            </a:pPr>
            <a:r>
              <a:rPr lang="en-US" sz="1200" dirty="0" smtClean="0">
                <a:latin typeface="Times New Roman" charset="0"/>
                <a:cs typeface="Times New Roman" charset="0"/>
              </a:rPr>
              <a:t>Caps the minus (pointed) end </a:t>
            </a:r>
          </a:p>
          <a:p>
            <a:pPr lvl="1">
              <a:spcAft>
                <a:spcPts val="600"/>
              </a:spcAft>
              <a:buFont typeface="Times" charset="0"/>
              <a:buAutoNum type="arabicPeriod"/>
            </a:pPr>
            <a:r>
              <a:rPr lang="en-US" sz="1200" dirty="0" smtClean="0">
                <a:latin typeface="Times New Roman" charset="0"/>
                <a:cs typeface="Times New Roman" charset="0"/>
              </a:rPr>
              <a:t>Nucleate actin filament assembly along the sides of pre-existing filaments to form an actin meshwork</a:t>
            </a:r>
          </a:p>
          <a:p>
            <a:pPr lvl="1">
              <a:spcAft>
                <a:spcPts val="600"/>
              </a:spcAft>
              <a:buFont typeface="Times" charset="0"/>
              <a:buAutoNum type="arabicPeriod"/>
            </a:pPr>
            <a:r>
              <a:rPr lang="en-US" sz="1200" dirty="0" smtClean="0">
                <a:latin typeface="Times New Roman" charset="0"/>
                <a:cs typeface="Times New Roman" charset="0"/>
              </a:rPr>
              <a:t>Promotes the formation of </a:t>
            </a:r>
            <a:r>
              <a:rPr lang="en-US" sz="1200" b="1" dirty="0" err="1" smtClean="0">
                <a:solidFill>
                  <a:srgbClr val="3333CC"/>
                </a:solidFill>
                <a:latin typeface="Times New Roman" charset="0"/>
                <a:cs typeface="Times New Roman" charset="0"/>
              </a:rPr>
              <a:t>lamellipodia</a:t>
            </a:r>
            <a:endParaRPr lang="en-US" sz="1200" b="1" dirty="0" smtClean="0">
              <a:solidFill>
                <a:srgbClr val="3333CC"/>
              </a:solidFill>
              <a:latin typeface="Times New Roman" charset="0"/>
              <a:cs typeface="Times New Roman" charset="0"/>
            </a:endParaRPr>
          </a:p>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BB668660-AAD0-A54C-A3F0-3E16DE30EE03}" type="slidenum">
              <a:rPr lang="en-US" smtClean="0"/>
              <a:t>6</a:t>
            </a:fld>
            <a:endParaRPr lang="en-US"/>
          </a:p>
        </p:txBody>
      </p:sp>
    </p:spTree>
    <p:extLst>
      <p:ext uri="{BB962C8B-B14F-4D97-AF65-F5344CB8AC3E}">
        <p14:creationId xmlns:p14="http://schemas.microsoft.com/office/powerpoint/2010/main" val="230424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Figure 1 The dendritic-nucleation model for protrusion of </a:t>
            </a:r>
            <a:r>
              <a:rPr lang="en-US" sz="1200" b="0" i="0" u="none" strike="noStrike" kern="1200" baseline="0" dirty="0" err="1" smtClean="0">
                <a:solidFill>
                  <a:schemeClr val="tx1"/>
                </a:solidFill>
                <a:latin typeface="+mn-lt"/>
                <a:ea typeface="+mn-ea"/>
                <a:cs typeface="+mn-cs"/>
              </a:rPr>
              <a:t>lamellipodia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External cues (step 1) activate </a:t>
            </a:r>
            <a:r>
              <a:rPr lang="en-US" sz="1200" b="0" i="0" u="none" strike="noStrike" kern="1200" baseline="0" dirty="0" err="1" smtClean="0">
                <a:solidFill>
                  <a:schemeClr val="tx1"/>
                </a:solidFill>
                <a:latin typeface="+mn-lt"/>
                <a:ea typeface="+mn-ea"/>
                <a:cs typeface="+mn-cs"/>
              </a:rPr>
              <a:t>signalling</a:t>
            </a:r>
            <a:r>
              <a:rPr lang="en-US" sz="1200" b="0" i="0" u="none" strike="noStrike" kern="1200" baseline="0" dirty="0" smtClean="0">
                <a:solidFill>
                  <a:schemeClr val="tx1"/>
                </a:solidFill>
                <a:latin typeface="+mn-lt"/>
                <a:ea typeface="+mn-ea"/>
                <a:cs typeface="+mn-cs"/>
              </a:rPr>
              <a:t> pathways that lead to </a:t>
            </a:r>
            <a:r>
              <a:rPr lang="en-US" sz="1200" b="0" i="0" u="none" strike="noStrike" kern="1200" baseline="0" dirty="0" err="1" smtClean="0">
                <a:solidFill>
                  <a:schemeClr val="tx1"/>
                </a:solidFill>
                <a:latin typeface="+mn-lt"/>
                <a:ea typeface="+mn-ea"/>
                <a:cs typeface="+mn-cs"/>
              </a:rPr>
              <a:t>GTPases</a:t>
            </a:r>
            <a:r>
              <a:rPr lang="en-US" sz="1200" b="0" i="0" u="none" strike="noStrike" kern="1200" baseline="0" dirty="0" smtClean="0">
                <a:solidFill>
                  <a:schemeClr val="tx1"/>
                </a:solidFill>
                <a:latin typeface="+mn-lt"/>
                <a:ea typeface="+mn-ea"/>
                <a:cs typeface="+mn-cs"/>
              </a:rPr>
              <a:t> (2). These then activate </a:t>
            </a:r>
            <a:r>
              <a:rPr lang="en-US" sz="1200" b="0" i="0" u="none" strike="noStrike" kern="1200" baseline="0" dirty="0" err="1" smtClean="0">
                <a:solidFill>
                  <a:schemeClr val="tx1"/>
                </a:solidFill>
                <a:latin typeface="+mn-lt"/>
                <a:ea typeface="+mn-ea"/>
                <a:cs typeface="+mn-cs"/>
              </a:rPr>
              <a:t>Wiskott</a:t>
            </a:r>
            <a:r>
              <a:rPr lang="en-US" sz="1200" b="0" i="0" u="none" strike="noStrike" kern="1200" baseline="0" dirty="0" smtClean="0">
                <a:solidFill>
                  <a:schemeClr val="tx1"/>
                </a:solidFill>
                <a:latin typeface="+mn-lt"/>
                <a:ea typeface="+mn-ea"/>
                <a:cs typeface="+mn-cs"/>
              </a:rPr>
              <a:t>–Aldrich syndrome protein (WASP) and related proteins (3), which in turn activate Arp2/3 complex. Arp2/3 complex initiates a new filament as a branch on the side of an existing filament (4). Each new filament grows rapidly (5), fed by a high concentration of </a:t>
            </a:r>
            <a:r>
              <a:rPr lang="en-US" sz="1200" b="0" i="0" u="none" strike="noStrike" kern="1200" baseline="0" dirty="0" err="1" smtClean="0">
                <a:solidFill>
                  <a:schemeClr val="tx1"/>
                </a:solidFill>
                <a:latin typeface="+mn-lt"/>
                <a:ea typeface="+mn-ea"/>
                <a:cs typeface="+mn-cs"/>
              </a:rPr>
              <a:t>profilin</a:t>
            </a:r>
            <a:r>
              <a:rPr lang="en-US" sz="1200" b="0" i="0" u="none" strike="noStrike" kern="1200" baseline="0" dirty="0" smtClean="0">
                <a:solidFill>
                  <a:schemeClr val="tx1"/>
                </a:solidFill>
                <a:latin typeface="+mn-lt"/>
                <a:ea typeface="+mn-ea"/>
                <a:cs typeface="+mn-cs"/>
              </a:rPr>
              <a:t>-bound actin stored in the cytoplasm, and this pushes the plasma membrane forward (6). Capping protein binds to the growing ends, terminating elongation (7). Actin-depolymerizing factor (ADF)/</a:t>
            </a:r>
            <a:r>
              <a:rPr lang="en-US" sz="1200" b="0" i="0" u="none" strike="noStrike" kern="1200" baseline="0" dirty="0" err="1" smtClean="0">
                <a:solidFill>
                  <a:schemeClr val="tx1"/>
                </a:solidFill>
                <a:latin typeface="+mn-lt"/>
                <a:ea typeface="+mn-ea"/>
                <a:cs typeface="+mn-cs"/>
              </a:rPr>
              <a:t>cofilin</a:t>
            </a:r>
            <a:r>
              <a:rPr lang="en-US" sz="1200" b="0" i="0" u="none" strike="noStrike" kern="1200" baseline="0" dirty="0" smtClean="0">
                <a:solidFill>
                  <a:schemeClr val="tx1"/>
                </a:solidFill>
                <a:latin typeface="+mn-lt"/>
                <a:ea typeface="+mn-ea"/>
                <a:cs typeface="+mn-cs"/>
              </a:rPr>
              <a:t> then severs and depolymerizes the ADP filaments, mainly in the ‘older regions of the</a:t>
            </a:r>
          </a:p>
          <a:p>
            <a:r>
              <a:rPr lang="en-US" sz="1200" b="0" i="0" u="none" strike="noStrike" kern="1200" baseline="0" dirty="0" smtClean="0">
                <a:solidFill>
                  <a:schemeClr val="tx1"/>
                </a:solidFill>
                <a:latin typeface="+mn-lt"/>
                <a:ea typeface="+mn-ea"/>
                <a:cs typeface="+mn-cs"/>
              </a:rPr>
              <a:t>filaments (8, 9). </a:t>
            </a:r>
            <a:r>
              <a:rPr lang="en-US" sz="1200" b="0" i="0" u="none" strike="noStrike" kern="1200" baseline="0" dirty="0" err="1" smtClean="0">
                <a:solidFill>
                  <a:schemeClr val="tx1"/>
                </a:solidFill>
                <a:latin typeface="+mn-lt"/>
                <a:ea typeface="+mn-ea"/>
                <a:cs typeface="+mn-cs"/>
              </a:rPr>
              <a:t>Profilin</a:t>
            </a:r>
            <a:r>
              <a:rPr lang="en-US" sz="1200" b="0" i="0" u="none" strike="noStrike" kern="1200" baseline="0" dirty="0" smtClean="0">
                <a:solidFill>
                  <a:schemeClr val="tx1"/>
                </a:solidFill>
                <a:latin typeface="+mn-lt"/>
                <a:ea typeface="+mn-ea"/>
                <a:cs typeface="+mn-cs"/>
              </a:rPr>
              <a:t> re-enters the cycle at this point, promoting dissociation of ADP and binding of ATP to dissociated subunits (10). ATP–actin binds to </a:t>
            </a:r>
            <a:r>
              <a:rPr lang="en-US" sz="1200" b="0" i="0" u="none" strike="noStrike" kern="1200" baseline="0" dirty="0" err="1" smtClean="0">
                <a:solidFill>
                  <a:schemeClr val="tx1"/>
                </a:solidFill>
                <a:latin typeface="+mn-lt"/>
                <a:ea typeface="+mn-ea"/>
                <a:cs typeface="+mn-cs"/>
              </a:rPr>
              <a:t>profilin</a:t>
            </a:r>
            <a:r>
              <a:rPr lang="en-US" sz="1200" b="0" i="0" u="none" strike="noStrike" kern="1200" baseline="0" dirty="0" smtClean="0">
                <a:solidFill>
                  <a:schemeClr val="tx1"/>
                </a:solidFill>
                <a:latin typeface="+mn-lt"/>
                <a:ea typeface="+mn-ea"/>
                <a:cs typeface="+mn-cs"/>
              </a:rPr>
              <a:t>, refilling the pool of subunits available for assembly (11).</a:t>
            </a:r>
            <a:endParaRPr lang="en-US" dirty="0"/>
          </a:p>
        </p:txBody>
      </p:sp>
      <p:sp>
        <p:nvSpPr>
          <p:cNvPr id="4" name="Slide Number Placeholder 3"/>
          <p:cNvSpPr>
            <a:spLocks noGrp="1"/>
          </p:cNvSpPr>
          <p:nvPr>
            <p:ph type="sldNum" sz="quarter" idx="10"/>
          </p:nvPr>
        </p:nvSpPr>
        <p:spPr/>
        <p:txBody>
          <a:bodyPr/>
          <a:lstStyle/>
          <a:p>
            <a:pPr>
              <a:defRPr/>
            </a:pPr>
            <a:fld id="{312DA4F9-B901-D743-B0E6-A34738DC7C9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Schematic representation of the cell with the different architectures indicated: </a:t>
            </a:r>
            <a:r>
              <a:rPr lang="en-US" sz="1200" b="1"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the cell cortex; </a:t>
            </a:r>
            <a:r>
              <a:rPr lang="en-US" sz="1200" b="1" i="0" u="none" strike="noStrike" kern="1200" baseline="0" dirty="0" smtClean="0">
                <a:solidFill>
                  <a:schemeClr val="tx1"/>
                </a:solidFill>
                <a:latin typeface="+mn-lt"/>
                <a:ea typeface="+mn-ea"/>
                <a:cs typeface="+mn-cs"/>
              </a:rPr>
              <a:t>ii</a:t>
            </a:r>
            <a:r>
              <a:rPr lang="en-US" sz="1200" b="0" i="0" u="none" strike="noStrike" kern="1200" baseline="0" dirty="0" smtClean="0">
                <a:solidFill>
                  <a:schemeClr val="tx1"/>
                </a:solidFill>
                <a:latin typeface="+mn-lt"/>
                <a:ea typeface="+mn-ea"/>
                <a:cs typeface="+mn-cs"/>
              </a:rPr>
              <a:t>) an example of a contractile fiber, the stress fiber; </a:t>
            </a:r>
            <a:r>
              <a:rPr lang="en-US" sz="1200" b="1" i="0" u="none" strike="noStrike" kern="1200" baseline="0" dirty="0" smtClean="0">
                <a:solidFill>
                  <a:schemeClr val="tx1"/>
                </a:solidFill>
                <a:latin typeface="+mn-lt"/>
                <a:ea typeface="+mn-ea"/>
                <a:cs typeface="+mn-cs"/>
              </a:rPr>
              <a:t>iii</a:t>
            </a:r>
            <a:r>
              <a:rPr lang="en-US" sz="1200" b="0" i="0" u="none" strike="noStrike" kern="1200" baseline="0" dirty="0" smtClean="0">
                <a:solidFill>
                  <a:schemeClr val="tx1"/>
                </a:solidFill>
                <a:latin typeface="+mn-lt"/>
                <a:ea typeface="+mn-ea"/>
                <a:cs typeface="+mn-cs"/>
              </a:rPr>
              <a:t>) the </a:t>
            </a:r>
            <a:r>
              <a:rPr lang="en-US" sz="1200" b="0" i="0" u="none" strike="noStrike" kern="1200" baseline="0" dirty="0" err="1" smtClean="0">
                <a:solidFill>
                  <a:schemeClr val="tx1"/>
                </a:solidFill>
                <a:latin typeface="+mn-lt"/>
                <a:ea typeface="+mn-ea"/>
                <a:cs typeface="+mn-cs"/>
              </a:rPr>
              <a:t>lamellpodium</a:t>
            </a:r>
            <a:r>
              <a:rPr lang="en-US" sz="1200" b="0" i="0" u="none" strike="noStrike" kern="1200" baseline="0" dirty="0" smtClean="0">
                <a:solidFill>
                  <a:schemeClr val="tx1"/>
                </a:solidFill>
                <a:latin typeface="+mn-lt"/>
                <a:ea typeface="+mn-ea"/>
                <a:cs typeface="+mn-cs"/>
              </a:rPr>
              <a:t>; and </a:t>
            </a:r>
            <a:r>
              <a:rPr lang="en-US" sz="1200" b="1" i="0" u="none" strike="noStrike" kern="1200" baseline="0" dirty="0" smtClean="0">
                <a:solidFill>
                  <a:schemeClr val="tx1"/>
                </a:solidFill>
                <a:latin typeface="+mn-lt"/>
                <a:ea typeface="+mn-ea"/>
                <a:cs typeface="+mn-cs"/>
              </a:rPr>
              <a:t>iv</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filopodia</a:t>
            </a:r>
            <a:r>
              <a:rPr lang="en-US" sz="1200" b="0" i="0" u="none" strike="noStrike" kern="1200" baseline="0" dirty="0" smtClean="0">
                <a:solidFill>
                  <a:schemeClr val="tx1"/>
                </a:solidFill>
                <a:latin typeface="+mn-lt"/>
                <a:ea typeface="+mn-ea"/>
                <a:cs typeface="+mn-cs"/>
              </a:rPr>
              <a:t>. The zoom regions highlight</a:t>
            </a:r>
          </a:p>
          <a:p>
            <a:r>
              <a:rPr lang="en-US" sz="1200" b="0" i="0" u="none" strike="noStrike" kern="1200" baseline="0" dirty="0" smtClean="0">
                <a:solidFill>
                  <a:schemeClr val="tx1"/>
                </a:solidFill>
                <a:latin typeface="+mn-lt"/>
                <a:ea typeface="+mn-ea"/>
                <a:cs typeface="+mn-cs"/>
              </a:rPr>
              <a:t>architectural specificities of different regions of the cell.</a:t>
            </a:r>
            <a:endParaRPr lang="en-US" dirty="0"/>
          </a:p>
        </p:txBody>
      </p:sp>
      <p:sp>
        <p:nvSpPr>
          <p:cNvPr id="4" name="Slide Number Placeholder 3"/>
          <p:cNvSpPr>
            <a:spLocks noGrp="1"/>
          </p:cNvSpPr>
          <p:nvPr>
            <p:ph type="sldNum" sz="quarter" idx="10"/>
          </p:nvPr>
        </p:nvSpPr>
        <p:spPr/>
        <p:txBody>
          <a:bodyPr/>
          <a:lstStyle/>
          <a:p>
            <a:pPr>
              <a:defRPr/>
            </a:pPr>
            <a:fld id="{312DA4F9-B901-D743-B0E6-A34738DC7C9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32D794F3-4190-7C47-8785-2B6D693166C1}" type="slidenum">
              <a:rPr lang="en-US" sz="1200"/>
              <a:pPr/>
              <a:t>9</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100" dirty="0" smtClean="0">
                <a:latin typeface="Times" charset="0"/>
                <a:ea typeface="ＭＳ Ｐゴシック" charset="0"/>
                <a:cs typeface="ＭＳ Ｐゴシック" charset="0"/>
              </a:rPr>
              <a:t>1. Polymerization of actin filaments at the leading edge is translated into protrusive force. 2. Membrane protrusion facilitates the binding of transmembrane cell surface receptors to the substratum components. New adhesions are rapidly linked to the network of actin filaments. 3. The combined activity of retrograde actin movement and contractile forces produced by stress fibers generate tension to pull the cell body forward. 4. The forces produced by the contractile network combined with actin filament and focal adhesion disassembly, helps to retract the trailing cell edge. (Note: the "space" between the cell and the substrate [shown as a gray bar] is exaggerated in this diagram).</a:t>
            </a:r>
          </a:p>
          <a:p>
            <a:endParaRPr lang="en-US" sz="1100" dirty="0" smtClean="0">
              <a:latin typeface="Times" charset="0"/>
              <a:ea typeface="ＭＳ Ｐゴシック" charset="0"/>
              <a:cs typeface="ＭＳ Ｐゴシック" charset="0"/>
            </a:endParaRPr>
          </a:p>
          <a:p>
            <a:r>
              <a:rPr lang="en-US" sz="1100" dirty="0" err="1" smtClean="0">
                <a:latin typeface="Times" charset="0"/>
                <a:ea typeface="ＭＳ Ｐゴシック" charset="0"/>
                <a:cs typeface="ＭＳ Ｐゴシック" charset="0"/>
              </a:rPr>
              <a:t>Mechanobiology</a:t>
            </a:r>
            <a:r>
              <a:rPr lang="en-US" sz="1100" dirty="0" smtClean="0">
                <a:latin typeface="Times" charset="0"/>
                <a:ea typeface="ＭＳ Ｐゴシック" charset="0"/>
                <a:cs typeface="ＭＳ Ｐゴシック" charset="0"/>
              </a:rPr>
              <a:t> Institute, National University of Singapore, Republic of Singapore. Illustrator: Chun Xi Wong</a:t>
            </a:r>
          </a:p>
          <a:p>
            <a:endParaRPr lang="en-US" sz="1100" dirty="0" smtClean="0">
              <a:latin typeface="Times"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http://mcdb3280colorado.pbworks.com/w/page/15225500/Actin</a:t>
            </a:r>
          </a:p>
          <a:p>
            <a:endParaRPr lang="en-US" sz="1100" dirty="0">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1F4884-C473-E94C-B3EF-4561EDFBF7D2}" type="datetimeFigureOut">
              <a:rPr lang="en-US" smtClean="0"/>
              <a:t>6/4/19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5A139-4433-354B-942C-65E85133C0C9}" type="slidenum">
              <a:rPr lang="en-US" smtClean="0"/>
              <a:t>‹#›</a:t>
            </a:fld>
            <a:endParaRPr lang="en-US"/>
          </a:p>
        </p:txBody>
      </p:sp>
    </p:spTree>
    <p:extLst>
      <p:ext uri="{BB962C8B-B14F-4D97-AF65-F5344CB8AC3E}">
        <p14:creationId xmlns:p14="http://schemas.microsoft.com/office/powerpoint/2010/main" val="5744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F4884-C473-E94C-B3EF-4561EDFBF7D2}" type="datetimeFigureOut">
              <a:rPr lang="en-US" smtClean="0"/>
              <a:t>6/4/19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5A139-4433-354B-942C-65E85133C0C9}" type="slidenum">
              <a:rPr lang="en-US" smtClean="0"/>
              <a:t>‹#›</a:t>
            </a:fld>
            <a:endParaRPr lang="en-US"/>
          </a:p>
        </p:txBody>
      </p:sp>
    </p:spTree>
    <p:extLst>
      <p:ext uri="{BB962C8B-B14F-4D97-AF65-F5344CB8AC3E}">
        <p14:creationId xmlns:p14="http://schemas.microsoft.com/office/powerpoint/2010/main" val="2295301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F4884-C473-E94C-B3EF-4561EDFBF7D2}" type="datetimeFigureOut">
              <a:rPr lang="en-US" smtClean="0"/>
              <a:t>6/4/19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5A139-4433-354B-942C-65E85133C0C9}" type="slidenum">
              <a:rPr lang="en-US" smtClean="0"/>
              <a:t>‹#›</a:t>
            </a:fld>
            <a:endParaRPr lang="en-US"/>
          </a:p>
        </p:txBody>
      </p:sp>
    </p:spTree>
    <p:extLst>
      <p:ext uri="{BB962C8B-B14F-4D97-AF65-F5344CB8AC3E}">
        <p14:creationId xmlns:p14="http://schemas.microsoft.com/office/powerpoint/2010/main" val="384547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F4884-C473-E94C-B3EF-4561EDFBF7D2}" type="datetimeFigureOut">
              <a:rPr lang="en-US" smtClean="0"/>
              <a:t>6/4/19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5A139-4433-354B-942C-65E85133C0C9}" type="slidenum">
              <a:rPr lang="en-US" smtClean="0"/>
              <a:t>‹#›</a:t>
            </a:fld>
            <a:endParaRPr lang="en-US"/>
          </a:p>
        </p:txBody>
      </p:sp>
    </p:spTree>
    <p:extLst>
      <p:ext uri="{BB962C8B-B14F-4D97-AF65-F5344CB8AC3E}">
        <p14:creationId xmlns:p14="http://schemas.microsoft.com/office/powerpoint/2010/main" val="191713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F4884-C473-E94C-B3EF-4561EDFBF7D2}" type="datetimeFigureOut">
              <a:rPr lang="en-US" smtClean="0"/>
              <a:t>6/4/19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5A139-4433-354B-942C-65E85133C0C9}" type="slidenum">
              <a:rPr lang="en-US" smtClean="0"/>
              <a:t>‹#›</a:t>
            </a:fld>
            <a:endParaRPr lang="en-US"/>
          </a:p>
        </p:txBody>
      </p:sp>
    </p:spTree>
    <p:extLst>
      <p:ext uri="{BB962C8B-B14F-4D97-AF65-F5344CB8AC3E}">
        <p14:creationId xmlns:p14="http://schemas.microsoft.com/office/powerpoint/2010/main" val="411116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1F4884-C473-E94C-B3EF-4561EDFBF7D2}" type="datetimeFigureOut">
              <a:rPr lang="en-US" smtClean="0"/>
              <a:t>6/4/19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5A139-4433-354B-942C-65E85133C0C9}" type="slidenum">
              <a:rPr lang="en-US" smtClean="0"/>
              <a:t>‹#›</a:t>
            </a:fld>
            <a:endParaRPr lang="en-US"/>
          </a:p>
        </p:txBody>
      </p:sp>
    </p:spTree>
    <p:extLst>
      <p:ext uri="{BB962C8B-B14F-4D97-AF65-F5344CB8AC3E}">
        <p14:creationId xmlns:p14="http://schemas.microsoft.com/office/powerpoint/2010/main" val="142584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F4884-C473-E94C-B3EF-4561EDFBF7D2}" type="datetimeFigureOut">
              <a:rPr lang="en-US" smtClean="0"/>
              <a:t>6/4/19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C5A139-4433-354B-942C-65E85133C0C9}" type="slidenum">
              <a:rPr lang="en-US" smtClean="0"/>
              <a:t>‹#›</a:t>
            </a:fld>
            <a:endParaRPr lang="en-US"/>
          </a:p>
        </p:txBody>
      </p:sp>
    </p:spTree>
    <p:extLst>
      <p:ext uri="{BB962C8B-B14F-4D97-AF65-F5344CB8AC3E}">
        <p14:creationId xmlns:p14="http://schemas.microsoft.com/office/powerpoint/2010/main" val="293984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F4884-C473-E94C-B3EF-4561EDFBF7D2}" type="datetimeFigureOut">
              <a:rPr lang="en-US" smtClean="0"/>
              <a:t>6/4/19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C5A139-4433-354B-942C-65E85133C0C9}" type="slidenum">
              <a:rPr lang="en-US" smtClean="0"/>
              <a:t>‹#›</a:t>
            </a:fld>
            <a:endParaRPr lang="en-US"/>
          </a:p>
        </p:txBody>
      </p:sp>
    </p:spTree>
    <p:extLst>
      <p:ext uri="{BB962C8B-B14F-4D97-AF65-F5344CB8AC3E}">
        <p14:creationId xmlns:p14="http://schemas.microsoft.com/office/powerpoint/2010/main" val="3529253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F4884-C473-E94C-B3EF-4561EDFBF7D2}" type="datetimeFigureOut">
              <a:rPr lang="en-US" smtClean="0"/>
              <a:t>6/4/19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C5A139-4433-354B-942C-65E85133C0C9}" type="slidenum">
              <a:rPr lang="en-US" smtClean="0"/>
              <a:t>‹#›</a:t>
            </a:fld>
            <a:endParaRPr lang="en-US"/>
          </a:p>
        </p:txBody>
      </p:sp>
    </p:spTree>
    <p:extLst>
      <p:ext uri="{BB962C8B-B14F-4D97-AF65-F5344CB8AC3E}">
        <p14:creationId xmlns:p14="http://schemas.microsoft.com/office/powerpoint/2010/main" val="4075694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F4884-C473-E94C-B3EF-4561EDFBF7D2}" type="datetimeFigureOut">
              <a:rPr lang="en-US" smtClean="0"/>
              <a:t>6/4/19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5A139-4433-354B-942C-65E85133C0C9}" type="slidenum">
              <a:rPr lang="en-US" smtClean="0"/>
              <a:t>‹#›</a:t>
            </a:fld>
            <a:endParaRPr lang="en-US"/>
          </a:p>
        </p:txBody>
      </p:sp>
    </p:spTree>
    <p:extLst>
      <p:ext uri="{BB962C8B-B14F-4D97-AF65-F5344CB8AC3E}">
        <p14:creationId xmlns:p14="http://schemas.microsoft.com/office/powerpoint/2010/main" val="4141107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F4884-C473-E94C-B3EF-4561EDFBF7D2}" type="datetimeFigureOut">
              <a:rPr lang="en-US" smtClean="0"/>
              <a:t>6/4/19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5A139-4433-354B-942C-65E85133C0C9}" type="slidenum">
              <a:rPr lang="en-US" smtClean="0"/>
              <a:t>‹#›</a:t>
            </a:fld>
            <a:endParaRPr lang="en-US"/>
          </a:p>
        </p:txBody>
      </p:sp>
    </p:spTree>
    <p:extLst>
      <p:ext uri="{BB962C8B-B14F-4D97-AF65-F5344CB8AC3E}">
        <p14:creationId xmlns:p14="http://schemas.microsoft.com/office/powerpoint/2010/main" val="18142945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F4884-C473-E94C-B3EF-4561EDFBF7D2}" type="datetimeFigureOut">
              <a:rPr lang="en-US" smtClean="0"/>
              <a:t>6/4/19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5A139-4433-354B-942C-65E85133C0C9}" type="slidenum">
              <a:rPr lang="en-US" smtClean="0"/>
              <a:t>‹#›</a:t>
            </a:fld>
            <a:endParaRPr lang="en-US"/>
          </a:p>
        </p:txBody>
      </p:sp>
    </p:spTree>
    <p:extLst>
      <p:ext uri="{BB962C8B-B14F-4D97-AF65-F5344CB8AC3E}">
        <p14:creationId xmlns:p14="http://schemas.microsoft.com/office/powerpoint/2010/main" val="2258162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382" t="-19538" r="-1382" b="59444"/>
          <a:stretch/>
        </p:blipFill>
        <p:spPr>
          <a:xfrm>
            <a:off x="347720" y="-439509"/>
            <a:ext cx="8229600" cy="6188666"/>
          </a:xfrm>
        </p:spPr>
      </p:pic>
      <p:sp>
        <p:nvSpPr>
          <p:cNvPr id="5" name="Title 1"/>
          <p:cNvSpPr>
            <a:spLocks noGrp="1"/>
          </p:cNvSpPr>
          <p:nvPr>
            <p:ph type="title"/>
          </p:nvPr>
        </p:nvSpPr>
        <p:spPr>
          <a:xfrm>
            <a:off x="-1684852" y="0"/>
            <a:ext cx="8229600" cy="1143000"/>
          </a:xfrm>
        </p:spPr>
        <p:txBody>
          <a:bodyPr/>
          <a:lstStyle/>
          <a:p>
            <a:r>
              <a:rPr lang="en-US" dirty="0" smtClean="0"/>
              <a:t>Assay Overview</a:t>
            </a:r>
            <a:endParaRPr lang="en-US" dirty="0"/>
          </a:p>
        </p:txBody>
      </p:sp>
      <p:sp>
        <p:nvSpPr>
          <p:cNvPr id="2" name="TextBox 1"/>
          <p:cNvSpPr txBox="1"/>
          <p:nvPr/>
        </p:nvSpPr>
        <p:spPr>
          <a:xfrm>
            <a:off x="1" y="1959818"/>
            <a:ext cx="1083814" cy="3477875"/>
          </a:xfrm>
          <a:prstGeom prst="rect">
            <a:avLst/>
          </a:prstGeom>
          <a:solidFill>
            <a:schemeClr val="bg1"/>
          </a:solidFill>
        </p:spPr>
        <p:txBody>
          <a:bodyPr wrap="square" rtlCol="0">
            <a:spAutoFit/>
          </a:bodyPr>
          <a:lstStyle/>
          <a:p>
            <a:r>
              <a:rPr lang="en-US" sz="2000" dirty="0" smtClean="0"/>
              <a:t>0 </a:t>
            </a:r>
          </a:p>
          <a:p>
            <a:r>
              <a:rPr lang="en-US" sz="2000" dirty="0" smtClean="0"/>
              <a:t>minutes</a:t>
            </a:r>
          </a:p>
          <a:p>
            <a:endParaRPr lang="en-US" sz="2000" dirty="0"/>
          </a:p>
          <a:p>
            <a:endParaRPr lang="en-US" sz="2000" dirty="0"/>
          </a:p>
          <a:p>
            <a:r>
              <a:rPr lang="en-US" sz="2000" dirty="0" smtClean="0"/>
              <a:t>~30 minutes</a:t>
            </a:r>
          </a:p>
          <a:p>
            <a:endParaRPr lang="en-US" sz="2000" dirty="0"/>
          </a:p>
          <a:p>
            <a:endParaRPr lang="en-US" sz="2000" dirty="0" smtClean="0"/>
          </a:p>
          <a:p>
            <a:endParaRPr lang="en-US" sz="2000" dirty="0"/>
          </a:p>
          <a:p>
            <a:r>
              <a:rPr lang="en-US" sz="2000" dirty="0" smtClean="0"/>
              <a:t>~90 minutes</a:t>
            </a:r>
            <a:endParaRPr lang="en-US" sz="2000" dirty="0"/>
          </a:p>
        </p:txBody>
      </p:sp>
      <p:cxnSp>
        <p:nvCxnSpPr>
          <p:cNvPr id="6" name="Straight Arrow Connector 5"/>
          <p:cNvCxnSpPr/>
          <p:nvPr/>
        </p:nvCxnSpPr>
        <p:spPr>
          <a:xfrm>
            <a:off x="2572690" y="1642307"/>
            <a:ext cx="624015" cy="821154"/>
          </a:xfrm>
          <a:prstGeom prst="straightConnector1">
            <a:avLst/>
          </a:prstGeom>
          <a:ln>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948676" y="1262026"/>
            <a:ext cx="1256424" cy="400110"/>
          </a:xfrm>
          <a:prstGeom prst="rect">
            <a:avLst/>
          </a:prstGeom>
          <a:noFill/>
        </p:spPr>
        <p:txBody>
          <a:bodyPr wrap="none" rtlCol="0">
            <a:spAutoFit/>
          </a:bodyPr>
          <a:lstStyle/>
          <a:p>
            <a:r>
              <a:rPr lang="en-US" sz="2000" i="1" dirty="0"/>
              <a:t>d</a:t>
            </a:r>
            <a:r>
              <a:rPr lang="en-US" sz="2000" i="1" dirty="0" smtClean="0"/>
              <a:t>icty </a:t>
            </a:r>
            <a:r>
              <a:rPr lang="en-US" sz="2000" dirty="0" smtClean="0"/>
              <a:t>cells</a:t>
            </a:r>
            <a:endParaRPr lang="en-US" sz="2000" i="1" dirty="0"/>
          </a:p>
        </p:txBody>
      </p:sp>
      <p:sp>
        <p:nvSpPr>
          <p:cNvPr id="10" name="TextBox 9"/>
          <p:cNvSpPr txBox="1"/>
          <p:nvPr/>
        </p:nvSpPr>
        <p:spPr>
          <a:xfrm>
            <a:off x="4068317" y="1262026"/>
            <a:ext cx="2817736" cy="400110"/>
          </a:xfrm>
          <a:prstGeom prst="rect">
            <a:avLst/>
          </a:prstGeom>
          <a:noFill/>
        </p:spPr>
        <p:txBody>
          <a:bodyPr wrap="square" rtlCol="0">
            <a:spAutoFit/>
          </a:bodyPr>
          <a:lstStyle/>
          <a:p>
            <a:r>
              <a:rPr lang="en-US" sz="2000" dirty="0"/>
              <a:t>g</a:t>
            </a:r>
            <a:r>
              <a:rPr lang="en-US" sz="2000" dirty="0" smtClean="0"/>
              <a:t>rayness = folate</a:t>
            </a:r>
            <a:endParaRPr lang="en-US" sz="2000" dirty="0"/>
          </a:p>
        </p:txBody>
      </p:sp>
      <p:cxnSp>
        <p:nvCxnSpPr>
          <p:cNvPr id="11" name="Straight Arrow Connector 10"/>
          <p:cNvCxnSpPr/>
          <p:nvPr/>
        </p:nvCxnSpPr>
        <p:spPr>
          <a:xfrm>
            <a:off x="4696529" y="1642307"/>
            <a:ext cx="0" cy="689769"/>
          </a:xfrm>
          <a:prstGeom prst="straightConnector1">
            <a:avLst/>
          </a:prstGeom>
          <a:ln>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23938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3"/>
          <p:cNvSpPr txBox="1">
            <a:spLocks noChangeArrowheads="1"/>
          </p:cNvSpPr>
          <p:nvPr/>
        </p:nvSpPr>
        <p:spPr bwMode="auto">
          <a:xfrm rot="16200000">
            <a:off x="7696657" y="5410656"/>
            <a:ext cx="2463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sz="1100" dirty="0" smtClean="0">
                <a:latin typeface="Arial" charset="0"/>
              </a:rPr>
              <a:t>Modified from </a:t>
            </a:r>
            <a:r>
              <a:rPr lang="en-US" sz="1100" i="1" dirty="0" smtClean="0">
                <a:latin typeface="Arial" charset="0"/>
              </a:rPr>
              <a:t>Essential </a:t>
            </a:r>
            <a:r>
              <a:rPr lang="en-US" sz="1100" i="1" dirty="0">
                <a:latin typeface="Arial" charset="0"/>
              </a:rPr>
              <a:t>Cell Biology </a:t>
            </a:r>
            <a:r>
              <a:rPr lang="en-US" sz="1100" dirty="0">
                <a:latin typeface="Arial" charset="0"/>
              </a:rPr>
              <a:t>(© Garland Science 2010)</a:t>
            </a:r>
          </a:p>
        </p:txBody>
      </p:sp>
      <p:sp>
        <p:nvSpPr>
          <p:cNvPr id="59394" name="Text Box 5"/>
          <p:cNvSpPr txBox="1">
            <a:spLocks noChangeArrowheads="1"/>
          </p:cNvSpPr>
          <p:nvPr/>
        </p:nvSpPr>
        <p:spPr bwMode="auto">
          <a:xfrm>
            <a:off x="0" y="2698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2800" b="1" dirty="0" smtClean="0">
                <a:latin typeface="Times New Roman" charset="0"/>
                <a:cs typeface="Times New Roman" charset="0"/>
              </a:rPr>
              <a:t>RTK </a:t>
            </a:r>
            <a:r>
              <a:rPr lang="en-US" sz="2800" b="1" dirty="0" smtClean="0">
                <a:latin typeface="Times New Roman" charset="0"/>
                <a:cs typeface="Times New Roman" charset="0"/>
                <a:sym typeface="Wingdings"/>
              </a:rPr>
              <a:t> PI3K, </a:t>
            </a:r>
            <a:r>
              <a:rPr lang="en-US" sz="2800" b="1" dirty="0" err="1" smtClean="0">
                <a:latin typeface="Times New Roman" charset="0"/>
                <a:cs typeface="Times New Roman" charset="0"/>
              </a:rPr>
              <a:t>Rac</a:t>
            </a:r>
            <a:r>
              <a:rPr lang="en-US" sz="2800" b="1" dirty="0" smtClean="0">
                <a:latin typeface="Times New Roman" charset="0"/>
                <a:cs typeface="Times New Roman" charset="0"/>
              </a:rPr>
              <a:t> </a:t>
            </a:r>
            <a:r>
              <a:rPr lang="en-US" sz="2800" b="1" dirty="0" smtClean="0">
                <a:latin typeface="Times New Roman" charset="0"/>
                <a:cs typeface="Times New Roman" charset="0"/>
                <a:sym typeface="Wingdings"/>
              </a:rPr>
              <a:t> WAVE  Arp2/3</a:t>
            </a:r>
            <a:endParaRPr lang="en-US" sz="2800" b="1" dirty="0">
              <a:latin typeface="Times New Roman" charset="0"/>
              <a:cs typeface="Times New Roman" charset="0"/>
            </a:endParaRPr>
          </a:p>
        </p:txBody>
      </p:sp>
      <p:sp>
        <p:nvSpPr>
          <p:cNvPr id="96" name="Rectangle 95"/>
          <p:cNvSpPr/>
          <p:nvPr/>
        </p:nvSpPr>
        <p:spPr>
          <a:xfrm>
            <a:off x="1651000" y="525463"/>
            <a:ext cx="6870700" cy="2941637"/>
          </a:xfrm>
          <a:prstGeom prst="rect">
            <a:avLst/>
          </a:prstGeom>
          <a:noFill/>
          <a:ln w="381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7" name="Rectangle 96"/>
          <p:cNvSpPr/>
          <p:nvPr/>
        </p:nvSpPr>
        <p:spPr>
          <a:xfrm>
            <a:off x="1651000" y="3467100"/>
            <a:ext cx="6870700" cy="3352800"/>
          </a:xfrm>
          <a:prstGeom prst="rect">
            <a:avLst/>
          </a:prstGeom>
          <a:noFill/>
          <a:ln w="381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TextBox 14"/>
          <p:cNvSpPr txBox="1"/>
          <p:nvPr/>
        </p:nvSpPr>
        <p:spPr>
          <a:xfrm>
            <a:off x="152400" y="1673116"/>
            <a:ext cx="1498600" cy="646331"/>
          </a:xfrm>
          <a:prstGeom prst="rect">
            <a:avLst/>
          </a:prstGeom>
          <a:noFill/>
        </p:spPr>
        <p:txBody>
          <a:bodyPr wrap="square" rtlCol="0">
            <a:spAutoFit/>
          </a:bodyPr>
          <a:lstStyle/>
          <a:p>
            <a:r>
              <a:rPr lang="en-US" b="1" dirty="0" smtClean="0">
                <a:solidFill>
                  <a:srgbClr val="FF1919"/>
                </a:solidFill>
              </a:rPr>
              <a:t>Non-migrating cell</a:t>
            </a:r>
            <a:endParaRPr lang="en-US" b="1" dirty="0">
              <a:solidFill>
                <a:srgbClr val="FF1919"/>
              </a:solidFill>
            </a:endParaRPr>
          </a:p>
        </p:txBody>
      </p:sp>
      <p:sp>
        <p:nvSpPr>
          <p:cNvPr id="100" name="TextBox 99"/>
          <p:cNvSpPr txBox="1"/>
          <p:nvPr/>
        </p:nvSpPr>
        <p:spPr>
          <a:xfrm>
            <a:off x="152400" y="4958834"/>
            <a:ext cx="1498600" cy="369332"/>
          </a:xfrm>
          <a:prstGeom prst="rect">
            <a:avLst/>
          </a:prstGeom>
          <a:noFill/>
        </p:spPr>
        <p:txBody>
          <a:bodyPr wrap="square" rtlCol="0">
            <a:spAutoFit/>
          </a:bodyPr>
          <a:lstStyle/>
          <a:p>
            <a:r>
              <a:rPr lang="en-US" b="1" dirty="0" smtClean="0">
                <a:solidFill>
                  <a:srgbClr val="008000"/>
                </a:solidFill>
              </a:rPr>
              <a:t>Migrating cell</a:t>
            </a:r>
            <a:endParaRPr lang="en-US" b="1" dirty="0">
              <a:solidFill>
                <a:srgbClr val="008000"/>
              </a:solidFill>
            </a:endParaRPr>
          </a:p>
        </p:txBody>
      </p:sp>
      <p:sp>
        <p:nvSpPr>
          <p:cNvPr id="10" name="TextBox 9"/>
          <p:cNvSpPr txBox="1"/>
          <p:nvPr/>
        </p:nvSpPr>
        <p:spPr>
          <a:xfrm>
            <a:off x="0" y="-12700"/>
            <a:ext cx="1017939" cy="1200329"/>
          </a:xfrm>
          <a:prstGeom prst="rect">
            <a:avLst/>
          </a:prstGeom>
          <a:solidFill>
            <a:srgbClr val="CEA9F2"/>
          </a:solidFill>
        </p:spPr>
        <p:txBody>
          <a:bodyPr wrap="none" rtlCol="0">
            <a:spAutoFit/>
          </a:bodyPr>
          <a:lstStyle/>
          <a:p>
            <a:r>
              <a:rPr lang="en-US" dirty="0"/>
              <a:t>Quick</a:t>
            </a:r>
          </a:p>
          <a:p>
            <a:r>
              <a:rPr lang="en-US" dirty="0"/>
              <a:t>exposure </a:t>
            </a:r>
          </a:p>
          <a:p>
            <a:r>
              <a:rPr lang="en-US" dirty="0"/>
              <a:t>to cell</a:t>
            </a:r>
          </a:p>
          <a:p>
            <a:r>
              <a:rPr lang="en-US" dirty="0"/>
              <a:t>motility</a:t>
            </a:r>
          </a:p>
        </p:txBody>
      </p:sp>
      <p:sp>
        <p:nvSpPr>
          <p:cNvPr id="11" name="TextBox 10"/>
          <p:cNvSpPr txBox="1"/>
          <p:nvPr/>
        </p:nvSpPr>
        <p:spPr>
          <a:xfrm>
            <a:off x="2890172" y="1996281"/>
            <a:ext cx="4729371" cy="369332"/>
          </a:xfrm>
          <a:prstGeom prst="rect">
            <a:avLst/>
          </a:prstGeom>
          <a:noFill/>
        </p:spPr>
        <p:txBody>
          <a:bodyPr wrap="square" rtlCol="0">
            <a:spAutoFit/>
          </a:bodyPr>
          <a:lstStyle/>
          <a:p>
            <a:r>
              <a:rPr lang="en-US" dirty="0" smtClean="0"/>
              <a:t>FIGURES ON SIGNAL TRANSDUCTION.</a:t>
            </a:r>
            <a:endParaRPr lang="en-US" dirty="0"/>
          </a:p>
        </p:txBody>
      </p:sp>
    </p:spTree>
    <p:extLst>
      <p:ext uri="{BB962C8B-B14F-4D97-AF65-F5344CB8AC3E}">
        <p14:creationId xmlns:p14="http://schemas.microsoft.com/office/powerpoint/2010/main" val="164535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852" y="0"/>
            <a:ext cx="8229600" cy="1143000"/>
          </a:xfrm>
        </p:spPr>
        <p:txBody>
          <a:bodyPr/>
          <a:lstStyle/>
          <a:p>
            <a:r>
              <a:rPr lang="en-US" dirty="0" smtClean="0"/>
              <a:t>Project Overview</a:t>
            </a:r>
            <a:endParaRPr lang="en-US" dirty="0"/>
          </a:p>
        </p:txBody>
      </p:sp>
      <p:sp>
        <p:nvSpPr>
          <p:cNvPr id="5" name="Rectangle 4"/>
          <p:cNvSpPr/>
          <p:nvPr/>
        </p:nvSpPr>
        <p:spPr>
          <a:xfrm>
            <a:off x="5156087" y="1143000"/>
            <a:ext cx="3875699" cy="399368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creen Shot 2019-01-17 at 11.17.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609" y="1142999"/>
            <a:ext cx="7768822" cy="3389767"/>
          </a:xfrm>
          <a:prstGeom prst="rect">
            <a:avLst/>
          </a:prstGeom>
        </p:spPr>
      </p:pic>
      <p:sp>
        <p:nvSpPr>
          <p:cNvPr id="7" name="TextBox 6"/>
          <p:cNvSpPr txBox="1"/>
          <p:nvPr/>
        </p:nvSpPr>
        <p:spPr>
          <a:xfrm>
            <a:off x="1815377" y="5258306"/>
            <a:ext cx="4729371" cy="646331"/>
          </a:xfrm>
          <a:prstGeom prst="rect">
            <a:avLst/>
          </a:prstGeom>
          <a:noFill/>
        </p:spPr>
        <p:txBody>
          <a:bodyPr wrap="square" rtlCol="0">
            <a:spAutoFit/>
          </a:bodyPr>
          <a:lstStyle/>
          <a:p>
            <a:r>
              <a:rPr lang="en-US" dirty="0" smtClean="0"/>
              <a:t>THIS SLIDE COMBINES THE FIRST TWO LABS INTO ONE..</a:t>
            </a:r>
            <a:endParaRPr lang="en-US" dirty="0"/>
          </a:p>
        </p:txBody>
      </p:sp>
    </p:spTree>
    <p:extLst>
      <p:ext uri="{BB962C8B-B14F-4D97-AF65-F5344CB8AC3E}">
        <p14:creationId xmlns:p14="http://schemas.microsoft.com/office/powerpoint/2010/main" val="14870576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lide1.gif"/>
          <p:cNvPicPr>
            <a:picLocks noGrp="1" noChangeAspect="1"/>
          </p:cNvPicPr>
          <p:nvPr>
            <p:ph idx="1"/>
          </p:nvPr>
        </p:nvPicPr>
        <p:blipFill rotWithShape="1">
          <a:blip r:embed="rId2">
            <a:extLst>
              <a:ext uri="{28A0092B-C50C-407E-A947-70E740481C1C}">
                <a14:useLocalDpi xmlns:a14="http://schemas.microsoft.com/office/drawing/2010/main" val="0"/>
              </a:ext>
            </a:extLst>
          </a:blip>
          <a:srcRect t="3058" b="22502"/>
          <a:stretch/>
        </p:blipFill>
        <p:spPr>
          <a:xfrm>
            <a:off x="457200" y="0"/>
            <a:ext cx="8229600" cy="6126163"/>
          </a:xfrm>
        </p:spPr>
      </p:pic>
    </p:spTree>
    <p:extLst>
      <p:ext uri="{BB962C8B-B14F-4D97-AF65-F5344CB8AC3E}">
        <p14:creationId xmlns:p14="http://schemas.microsoft.com/office/powerpoint/2010/main" val="38533836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270" y="1934309"/>
            <a:ext cx="8480395" cy="4259384"/>
          </a:xfrm>
          <a:prstGeom prst="rect">
            <a:avLst/>
          </a:prstGeom>
        </p:spPr>
      </p:pic>
      <p:sp>
        <p:nvSpPr>
          <p:cNvPr id="6" name="TextBox 5"/>
          <p:cNvSpPr txBox="1"/>
          <p:nvPr/>
        </p:nvSpPr>
        <p:spPr>
          <a:xfrm>
            <a:off x="1172308" y="683846"/>
            <a:ext cx="5160387" cy="461665"/>
          </a:xfrm>
          <a:prstGeom prst="rect">
            <a:avLst/>
          </a:prstGeom>
          <a:noFill/>
        </p:spPr>
        <p:txBody>
          <a:bodyPr wrap="none" rtlCol="0">
            <a:spAutoFit/>
          </a:bodyPr>
          <a:lstStyle/>
          <a:p>
            <a:r>
              <a:rPr lang="en-US" sz="2400" u="sng" dirty="0" smtClean="0"/>
              <a:t>More magnification is not always better</a:t>
            </a:r>
            <a:endParaRPr lang="en-US" sz="2400" u="sng" dirty="0"/>
          </a:p>
        </p:txBody>
      </p:sp>
    </p:spTree>
    <p:extLst>
      <p:ext uri="{BB962C8B-B14F-4D97-AF65-F5344CB8AC3E}">
        <p14:creationId xmlns:p14="http://schemas.microsoft.com/office/powerpoint/2010/main" val="1486744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right.jpg"/>
          <p:cNvPicPr>
            <a:picLocks noGrp="1" noChangeAspect="1"/>
          </p:cNvPicPr>
          <p:nvPr>
            <p:ph idx="1"/>
          </p:nvPr>
        </p:nvPicPr>
        <p:blipFill>
          <a:blip r:embed="rId2">
            <a:extLst>
              <a:ext uri="{28A0092B-C50C-407E-A947-70E740481C1C}">
                <a14:useLocalDpi xmlns:a14="http://schemas.microsoft.com/office/drawing/2010/main" val="0"/>
              </a:ext>
            </a:extLst>
          </a:blip>
          <a:srcRect t="1115" b="1115"/>
          <a:stretch>
            <a:fillRect/>
          </a:stretch>
        </p:blipFill>
        <p:spPr/>
      </p:pic>
      <p:sp>
        <p:nvSpPr>
          <p:cNvPr id="5" name="TextBox 4"/>
          <p:cNvSpPr txBox="1"/>
          <p:nvPr/>
        </p:nvSpPr>
        <p:spPr>
          <a:xfrm>
            <a:off x="1172308" y="683846"/>
            <a:ext cx="3712224" cy="461665"/>
          </a:xfrm>
          <a:prstGeom prst="rect">
            <a:avLst/>
          </a:prstGeom>
          <a:noFill/>
        </p:spPr>
        <p:txBody>
          <a:bodyPr wrap="none" rtlCol="0">
            <a:spAutoFit/>
          </a:bodyPr>
          <a:lstStyle/>
          <a:p>
            <a:r>
              <a:rPr lang="en-US" sz="2400" u="sng" dirty="0" smtClean="0"/>
              <a:t>Brighter is not always better</a:t>
            </a:r>
            <a:endParaRPr lang="en-US" sz="2400" u="sng" dirty="0"/>
          </a:p>
        </p:txBody>
      </p:sp>
    </p:spTree>
    <p:extLst>
      <p:ext uri="{BB962C8B-B14F-4D97-AF65-F5344CB8AC3E}">
        <p14:creationId xmlns:p14="http://schemas.microsoft.com/office/powerpoint/2010/main" val="7293530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ark.jpg"/>
          <p:cNvPicPr>
            <a:picLocks noGrp="1" noChangeAspect="1"/>
          </p:cNvPicPr>
          <p:nvPr>
            <p:ph idx="1"/>
          </p:nvPr>
        </p:nvPicPr>
        <p:blipFill>
          <a:blip r:embed="rId2">
            <a:extLst>
              <a:ext uri="{28A0092B-C50C-407E-A947-70E740481C1C}">
                <a14:useLocalDpi xmlns:a14="http://schemas.microsoft.com/office/drawing/2010/main" val="0"/>
              </a:ext>
            </a:extLst>
          </a:blip>
          <a:srcRect t="1115" b="1115"/>
          <a:stretch>
            <a:fillRect/>
          </a:stretch>
        </p:blipFill>
        <p:spPr/>
      </p:pic>
      <p:sp>
        <p:nvSpPr>
          <p:cNvPr id="5" name="TextBox 4"/>
          <p:cNvSpPr txBox="1"/>
          <p:nvPr/>
        </p:nvSpPr>
        <p:spPr>
          <a:xfrm>
            <a:off x="1172308" y="683846"/>
            <a:ext cx="2945488" cy="461665"/>
          </a:xfrm>
          <a:prstGeom prst="rect">
            <a:avLst/>
          </a:prstGeom>
          <a:noFill/>
        </p:spPr>
        <p:txBody>
          <a:bodyPr wrap="none" rtlCol="0">
            <a:spAutoFit/>
          </a:bodyPr>
          <a:lstStyle/>
          <a:p>
            <a:r>
              <a:rPr lang="en-US" sz="2400" u="sng" dirty="0" smtClean="0"/>
              <a:t>There is too dark, too.</a:t>
            </a:r>
            <a:endParaRPr lang="en-US" sz="2400" u="sng" dirty="0"/>
          </a:p>
        </p:txBody>
      </p:sp>
    </p:spTree>
    <p:extLst>
      <p:ext uri="{BB962C8B-B14F-4D97-AF65-F5344CB8AC3E}">
        <p14:creationId xmlns:p14="http://schemas.microsoft.com/office/powerpoint/2010/main" val="18976794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0798.JPG"/>
          <p:cNvPicPr>
            <a:picLocks noGrp="1" noChangeAspect="1"/>
          </p:cNvPicPr>
          <p:nvPr>
            <p:ph idx="1"/>
          </p:nvPr>
        </p:nvPicPr>
        <p:blipFill>
          <a:blip r:embed="rId2">
            <a:extLst>
              <a:ext uri="{28A0092B-C50C-407E-A947-70E740481C1C}">
                <a14:useLocalDpi xmlns:a14="http://schemas.microsoft.com/office/drawing/2010/main" val="0"/>
              </a:ext>
            </a:extLst>
          </a:blip>
          <a:srcRect t="1115" b="1115"/>
          <a:stretch>
            <a:fillRect/>
          </a:stretch>
        </p:blipFill>
        <p:spPr/>
      </p:pic>
      <p:sp>
        <p:nvSpPr>
          <p:cNvPr id="5" name="Rectangle 4"/>
          <p:cNvSpPr/>
          <p:nvPr/>
        </p:nvSpPr>
        <p:spPr>
          <a:xfrm>
            <a:off x="1189077" y="802027"/>
            <a:ext cx="1675722" cy="369332"/>
          </a:xfrm>
          <a:prstGeom prst="rect">
            <a:avLst/>
          </a:prstGeom>
        </p:spPr>
        <p:txBody>
          <a:bodyPr wrap="none">
            <a:spAutoFit/>
          </a:bodyPr>
          <a:lstStyle/>
          <a:p>
            <a:r>
              <a:rPr lang="en-US" u="sng" dirty="0" smtClean="0"/>
              <a:t>Happy medium.</a:t>
            </a:r>
            <a:endParaRPr lang="en-US" u="sng" dirty="0"/>
          </a:p>
        </p:txBody>
      </p:sp>
    </p:spTree>
    <p:extLst>
      <p:ext uri="{BB962C8B-B14F-4D97-AF65-F5344CB8AC3E}">
        <p14:creationId xmlns:p14="http://schemas.microsoft.com/office/powerpoint/2010/main" val="28037055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409"/>
          <a:stretch/>
        </p:blipFill>
        <p:spPr>
          <a:xfrm>
            <a:off x="1370228" y="670399"/>
            <a:ext cx="5793945" cy="5654408"/>
          </a:xfrm>
          <a:prstGeom prst="rect">
            <a:avLst/>
          </a:prstGeom>
        </p:spPr>
      </p:pic>
      <p:sp>
        <p:nvSpPr>
          <p:cNvPr id="2" name="Title 1"/>
          <p:cNvSpPr>
            <a:spLocks noGrp="1"/>
          </p:cNvSpPr>
          <p:nvPr>
            <p:ph type="title"/>
          </p:nvPr>
        </p:nvSpPr>
        <p:spPr>
          <a:xfrm>
            <a:off x="0" y="17204"/>
            <a:ext cx="9300308" cy="542634"/>
          </a:xfrm>
        </p:spPr>
        <p:txBody>
          <a:bodyPr>
            <a:noAutofit/>
          </a:bodyPr>
          <a:lstStyle/>
          <a:p>
            <a:r>
              <a:rPr lang="en-US" sz="2800" b="1" dirty="0" smtClean="0">
                <a:latin typeface="Times New Roman"/>
                <a:cs typeface="Times New Roman"/>
              </a:rPr>
              <a:t>On a </a:t>
            </a:r>
            <a:r>
              <a:rPr lang="en-US" sz="2800" b="1" dirty="0" err="1" smtClean="0">
                <a:latin typeface="Times New Roman"/>
                <a:cs typeface="Times New Roman"/>
              </a:rPr>
              <a:t>hemocytometer</a:t>
            </a:r>
            <a:r>
              <a:rPr lang="en-US" sz="2800" b="1" dirty="0" smtClean="0">
                <a:latin typeface="Times New Roman"/>
                <a:cs typeface="Times New Roman"/>
              </a:rPr>
              <a:t>, what is a “1-mm</a:t>
            </a:r>
            <a:r>
              <a:rPr lang="en-US" sz="2800" b="1" baseline="30000" dirty="0" smtClean="0">
                <a:latin typeface="Times New Roman"/>
                <a:cs typeface="Times New Roman"/>
              </a:rPr>
              <a:t>2</a:t>
            </a:r>
            <a:r>
              <a:rPr lang="en-US" sz="2800" b="1" dirty="0" smtClean="0">
                <a:latin typeface="Times New Roman"/>
                <a:cs typeface="Times New Roman"/>
              </a:rPr>
              <a:t> field”?</a:t>
            </a:r>
            <a:endParaRPr lang="en-US" sz="2800" b="1" dirty="0">
              <a:latin typeface="Times New Roman"/>
              <a:cs typeface="Times New Roman"/>
            </a:endParaRPr>
          </a:p>
        </p:txBody>
      </p:sp>
      <p:sp>
        <p:nvSpPr>
          <p:cNvPr id="5" name="Rectangle 4"/>
          <p:cNvSpPr/>
          <p:nvPr/>
        </p:nvSpPr>
        <p:spPr>
          <a:xfrm>
            <a:off x="1559771" y="670399"/>
            <a:ext cx="1858383" cy="1868689"/>
          </a:xfrm>
          <a:prstGeom prst="rect">
            <a:avLst/>
          </a:prstGeom>
          <a:solidFill>
            <a:srgbClr val="3366FF">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225054" y="670399"/>
            <a:ext cx="1858383" cy="1868689"/>
          </a:xfrm>
          <a:prstGeom prst="rect">
            <a:avLst/>
          </a:prstGeom>
          <a:solidFill>
            <a:srgbClr val="3366FF">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225054" y="4348262"/>
            <a:ext cx="1858383" cy="1868689"/>
          </a:xfrm>
          <a:prstGeom prst="rect">
            <a:avLst/>
          </a:prstGeom>
          <a:solidFill>
            <a:srgbClr val="3366FF">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559771" y="4348262"/>
            <a:ext cx="1858383" cy="1868689"/>
          </a:xfrm>
          <a:prstGeom prst="rect">
            <a:avLst/>
          </a:prstGeom>
          <a:solidFill>
            <a:srgbClr val="3366FF">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390844" y="2525433"/>
            <a:ext cx="1858383" cy="1868689"/>
          </a:xfrm>
          <a:prstGeom prst="rect">
            <a:avLst/>
          </a:prstGeom>
          <a:solidFill>
            <a:srgbClr val="3366FF">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7894636" y="670399"/>
            <a:ext cx="0" cy="5519242"/>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082482" y="684054"/>
            <a:ext cx="79849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82482" y="6189641"/>
            <a:ext cx="79849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464822" y="3229965"/>
            <a:ext cx="859628" cy="400110"/>
          </a:xfrm>
          <a:prstGeom prst="rect">
            <a:avLst/>
          </a:prstGeom>
          <a:solidFill>
            <a:srgbClr val="FFFFFF"/>
          </a:solidFill>
        </p:spPr>
        <p:txBody>
          <a:bodyPr wrap="square" rtlCol="0">
            <a:spAutoFit/>
          </a:bodyPr>
          <a:lstStyle/>
          <a:p>
            <a:pPr algn="ctr"/>
            <a:r>
              <a:rPr lang="en-US" sz="2000" b="1" dirty="0" smtClean="0"/>
              <a:t>3 mm</a:t>
            </a:r>
            <a:endParaRPr lang="en-US" sz="2000" b="1" dirty="0"/>
          </a:p>
        </p:txBody>
      </p:sp>
      <p:cxnSp>
        <p:nvCxnSpPr>
          <p:cNvPr id="20" name="Straight Arrow Connector 19"/>
          <p:cNvCxnSpPr/>
          <p:nvPr/>
        </p:nvCxnSpPr>
        <p:spPr>
          <a:xfrm>
            <a:off x="7392530" y="4348262"/>
            <a:ext cx="0" cy="1868689"/>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078031" y="4348262"/>
            <a:ext cx="59192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085094" y="5066025"/>
            <a:ext cx="797556" cy="400110"/>
          </a:xfrm>
          <a:prstGeom prst="rect">
            <a:avLst/>
          </a:prstGeom>
          <a:solidFill>
            <a:srgbClr val="FFFFFF"/>
          </a:solidFill>
        </p:spPr>
        <p:txBody>
          <a:bodyPr wrap="square" rtlCol="0">
            <a:spAutoFit/>
          </a:bodyPr>
          <a:lstStyle/>
          <a:p>
            <a:pPr algn="ctr"/>
            <a:r>
              <a:rPr lang="en-US" sz="2000" b="1" dirty="0"/>
              <a:t>1</a:t>
            </a:r>
            <a:r>
              <a:rPr lang="en-US" sz="2000" b="1" dirty="0" smtClean="0"/>
              <a:t> mm</a:t>
            </a:r>
            <a:endParaRPr lang="en-US" sz="2000" b="1" dirty="0"/>
          </a:p>
        </p:txBody>
      </p:sp>
      <p:cxnSp>
        <p:nvCxnSpPr>
          <p:cNvPr id="26" name="Straight Connector 25"/>
          <p:cNvCxnSpPr/>
          <p:nvPr/>
        </p:nvCxnSpPr>
        <p:spPr>
          <a:xfrm flipH="1" flipV="1">
            <a:off x="1572471" y="6189641"/>
            <a:ext cx="1" cy="5286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flipV="1">
            <a:off x="7065330" y="6189641"/>
            <a:ext cx="1" cy="5286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a:off x="4328352" y="3945979"/>
            <a:ext cx="0" cy="5519242"/>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898538" y="6464507"/>
            <a:ext cx="859628" cy="400110"/>
          </a:xfrm>
          <a:prstGeom prst="rect">
            <a:avLst/>
          </a:prstGeom>
          <a:solidFill>
            <a:srgbClr val="FFFFFF"/>
          </a:solidFill>
        </p:spPr>
        <p:txBody>
          <a:bodyPr wrap="square" rtlCol="0">
            <a:spAutoFit/>
          </a:bodyPr>
          <a:lstStyle/>
          <a:p>
            <a:pPr algn="ctr"/>
            <a:r>
              <a:rPr lang="en-US" sz="2000" b="1" dirty="0" smtClean="0"/>
              <a:t>3 mm</a:t>
            </a:r>
            <a:endParaRPr lang="en-US" sz="2000" b="1" dirty="0"/>
          </a:p>
        </p:txBody>
      </p:sp>
      <p:cxnSp>
        <p:nvCxnSpPr>
          <p:cNvPr id="31" name="Straight Connector 30"/>
          <p:cNvCxnSpPr/>
          <p:nvPr/>
        </p:nvCxnSpPr>
        <p:spPr>
          <a:xfrm flipH="1" flipV="1">
            <a:off x="5225054" y="6189641"/>
            <a:ext cx="2" cy="36869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a:off x="6158172" y="5496397"/>
            <a:ext cx="0" cy="1868689"/>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738894" y="6216951"/>
            <a:ext cx="797556" cy="400110"/>
          </a:xfrm>
          <a:prstGeom prst="rect">
            <a:avLst/>
          </a:prstGeom>
          <a:solidFill>
            <a:srgbClr val="FFFFFF"/>
          </a:solidFill>
        </p:spPr>
        <p:txBody>
          <a:bodyPr wrap="square" rtlCol="0">
            <a:spAutoFit/>
          </a:bodyPr>
          <a:lstStyle/>
          <a:p>
            <a:pPr algn="ctr"/>
            <a:r>
              <a:rPr lang="en-US" sz="2000" b="1" dirty="0"/>
              <a:t>1</a:t>
            </a:r>
            <a:r>
              <a:rPr lang="en-US" sz="2000" b="1" dirty="0" smtClean="0"/>
              <a:t> mm</a:t>
            </a:r>
            <a:endParaRPr lang="en-US" sz="2000" b="1" dirty="0"/>
          </a:p>
        </p:txBody>
      </p:sp>
    </p:spTree>
    <p:extLst>
      <p:ext uri="{BB962C8B-B14F-4D97-AF65-F5344CB8AC3E}">
        <p14:creationId xmlns:p14="http://schemas.microsoft.com/office/powerpoint/2010/main" val="38983460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Videos</a:t>
            </a:r>
            <a:endParaRPr lang="en-US" dirty="0"/>
          </a:p>
        </p:txBody>
      </p:sp>
      <p:sp>
        <p:nvSpPr>
          <p:cNvPr id="3" name="TextBox 2"/>
          <p:cNvSpPr txBox="1"/>
          <p:nvPr/>
        </p:nvSpPr>
        <p:spPr>
          <a:xfrm>
            <a:off x="832019" y="2200691"/>
            <a:ext cx="7186583" cy="923330"/>
          </a:xfrm>
          <a:prstGeom prst="rect">
            <a:avLst/>
          </a:prstGeom>
          <a:noFill/>
        </p:spPr>
        <p:txBody>
          <a:bodyPr wrap="none" rtlCol="0">
            <a:spAutoFit/>
          </a:bodyPr>
          <a:lstStyle/>
          <a:p>
            <a:r>
              <a:rPr lang="en-US" dirty="0"/>
              <a:t>THIS IS JUST A STAND-IN FOR THE THREE VIDEOS I WILL SHOW TO </a:t>
            </a:r>
            <a:r>
              <a:rPr lang="en-US" dirty="0" smtClean="0"/>
              <a:t>DISCUSS </a:t>
            </a:r>
          </a:p>
          <a:p>
            <a:r>
              <a:rPr lang="en-US" dirty="0" smtClean="0"/>
              <a:t>DICTY </a:t>
            </a:r>
            <a:r>
              <a:rPr lang="en-US" dirty="0"/>
              <a:t>MOTILITY AND </a:t>
            </a:r>
            <a:r>
              <a:rPr lang="en-US" dirty="0" smtClean="0"/>
              <a:t>THE DICTY LIFE CYCLE.</a:t>
            </a:r>
            <a:endParaRPr lang="en-US" dirty="0"/>
          </a:p>
          <a:p>
            <a:endParaRPr lang="en-US" dirty="0"/>
          </a:p>
        </p:txBody>
      </p:sp>
    </p:spTree>
    <p:extLst>
      <p:ext uri="{BB962C8B-B14F-4D97-AF65-F5344CB8AC3E}">
        <p14:creationId xmlns:p14="http://schemas.microsoft.com/office/powerpoint/2010/main" val="14082843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0" y="-9525"/>
            <a:ext cx="91440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80"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80"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80"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80"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pitchFamily="80" charset="0"/>
              </a:defRPr>
            </a:lvl6pPr>
            <a:lvl7pPr marL="914400" algn="ctr" rtl="0" eaLnBrk="0" fontAlgn="base" hangingPunct="0">
              <a:spcBef>
                <a:spcPct val="0"/>
              </a:spcBef>
              <a:spcAft>
                <a:spcPct val="0"/>
              </a:spcAft>
              <a:defRPr sz="4400">
                <a:solidFill>
                  <a:schemeClr val="tx2"/>
                </a:solidFill>
                <a:latin typeface="Times" pitchFamily="80" charset="0"/>
              </a:defRPr>
            </a:lvl7pPr>
            <a:lvl8pPr marL="1371600" algn="ctr" rtl="0" eaLnBrk="0" fontAlgn="base" hangingPunct="0">
              <a:spcBef>
                <a:spcPct val="0"/>
              </a:spcBef>
              <a:spcAft>
                <a:spcPct val="0"/>
              </a:spcAft>
              <a:defRPr sz="4400">
                <a:solidFill>
                  <a:schemeClr val="tx2"/>
                </a:solidFill>
                <a:latin typeface="Times" pitchFamily="80" charset="0"/>
              </a:defRPr>
            </a:lvl8pPr>
            <a:lvl9pPr marL="1828800" algn="ctr" rtl="0" eaLnBrk="0" fontAlgn="base" hangingPunct="0">
              <a:spcBef>
                <a:spcPct val="0"/>
              </a:spcBef>
              <a:spcAft>
                <a:spcPct val="0"/>
              </a:spcAft>
              <a:defRPr sz="4400">
                <a:solidFill>
                  <a:schemeClr val="tx2"/>
                </a:solidFill>
                <a:latin typeface="Times" pitchFamily="80" charset="0"/>
              </a:defRPr>
            </a:lvl9pPr>
          </a:lstStyle>
          <a:p>
            <a:r>
              <a:rPr lang="en-US" sz="2800" b="1" dirty="0" smtClean="0">
                <a:solidFill>
                  <a:srgbClr val="0000FF"/>
                </a:solidFill>
                <a:latin typeface="Times New Roman" charset="0"/>
                <a:ea typeface="ＭＳ Ｐゴシック" charset="0"/>
                <a:cs typeface="Times New Roman" charset="0"/>
              </a:rPr>
              <a:t>Microtubules </a:t>
            </a:r>
            <a:endParaRPr lang="en-US" sz="2800" b="1" dirty="0">
              <a:solidFill>
                <a:srgbClr val="0000FF"/>
              </a:solidFill>
              <a:latin typeface="Times New Roman" charset="0"/>
              <a:ea typeface="ＭＳ Ｐゴシック" charset="0"/>
              <a:cs typeface="Times New Roman" charset="0"/>
            </a:endParaRPr>
          </a:p>
        </p:txBody>
      </p:sp>
      <p:sp>
        <p:nvSpPr>
          <p:cNvPr id="5" name="TextBox 4"/>
          <p:cNvSpPr txBox="1"/>
          <p:nvPr/>
        </p:nvSpPr>
        <p:spPr>
          <a:xfrm>
            <a:off x="0" y="-12700"/>
            <a:ext cx="1017939" cy="1200329"/>
          </a:xfrm>
          <a:prstGeom prst="rect">
            <a:avLst/>
          </a:prstGeom>
          <a:solidFill>
            <a:srgbClr val="CEA9F2"/>
          </a:solidFill>
        </p:spPr>
        <p:txBody>
          <a:bodyPr wrap="none" rtlCol="0">
            <a:spAutoFit/>
          </a:bodyPr>
          <a:lstStyle/>
          <a:p>
            <a:r>
              <a:rPr lang="en-US" dirty="0"/>
              <a:t>Quick</a:t>
            </a:r>
          </a:p>
          <a:p>
            <a:r>
              <a:rPr lang="en-US" dirty="0"/>
              <a:t>exposure </a:t>
            </a:r>
          </a:p>
          <a:p>
            <a:r>
              <a:rPr lang="en-US" dirty="0"/>
              <a:t>to cell</a:t>
            </a:r>
          </a:p>
          <a:p>
            <a:r>
              <a:rPr lang="en-US" dirty="0"/>
              <a:t>motility</a:t>
            </a:r>
          </a:p>
        </p:txBody>
      </p:sp>
      <p:sp>
        <p:nvSpPr>
          <p:cNvPr id="3" name="TextBox 2"/>
          <p:cNvSpPr txBox="1"/>
          <p:nvPr/>
        </p:nvSpPr>
        <p:spPr>
          <a:xfrm>
            <a:off x="153268" y="2496307"/>
            <a:ext cx="8990732" cy="2031325"/>
          </a:xfrm>
          <a:prstGeom prst="rect">
            <a:avLst/>
          </a:prstGeom>
          <a:noFill/>
        </p:spPr>
        <p:txBody>
          <a:bodyPr wrap="square" rtlCol="0">
            <a:spAutoFit/>
          </a:bodyPr>
          <a:lstStyle/>
          <a:p>
            <a:r>
              <a:rPr lang="en-US" dirty="0" smtClean="0"/>
              <a:t>HERE WOULD BE A FIGURE ON MICROTUBULE POLYMERIZATION AND DE-POLYMERIZATION.</a:t>
            </a:r>
          </a:p>
          <a:p>
            <a:r>
              <a:rPr lang="en-US" dirty="0" smtClean="0"/>
              <a:t>AGAIN, I HAVE LEFT THEM OUT OF THIS PUBLICLY AVAILABLE PPT BECAUSE THEY ARE </a:t>
            </a:r>
          </a:p>
          <a:p>
            <a:r>
              <a:rPr lang="en-US" dirty="0" smtClean="0"/>
              <a:t>COPYRIGHTED FROM A TEXT BOOK, BUT COULD BE USED IN CLASS UNDER FAIR-USE PROVISIONS.</a:t>
            </a:r>
          </a:p>
          <a:p>
            <a:endParaRPr lang="en-US" dirty="0" smtClean="0"/>
          </a:p>
          <a:p>
            <a:r>
              <a:rPr lang="en-US" dirty="0" smtClean="0"/>
              <a:t>ALL THESE TOPICS WILL BE DISCUSSED IN CLASS MORE FULLY, SO THIS OVERVIEW IS REALLY</a:t>
            </a:r>
          </a:p>
          <a:p>
            <a:r>
              <a:rPr lang="en-US" dirty="0" smtClean="0"/>
              <a:t>SUPERFICIAL. </a:t>
            </a:r>
            <a:endParaRPr lang="en-US" dirty="0"/>
          </a:p>
        </p:txBody>
      </p:sp>
    </p:spTree>
    <p:extLst>
      <p:ext uri="{BB962C8B-B14F-4D97-AF65-F5344CB8AC3E}">
        <p14:creationId xmlns:p14="http://schemas.microsoft.com/office/powerpoint/2010/main" val="37892470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9525"/>
            <a:ext cx="7772400" cy="555625"/>
          </a:xfrm>
        </p:spPr>
        <p:txBody>
          <a:bodyPr/>
          <a:lstStyle/>
          <a:p>
            <a:r>
              <a:rPr lang="en-US" sz="2800" b="1" dirty="0" smtClean="0">
                <a:solidFill>
                  <a:schemeClr val="tx1"/>
                </a:solidFill>
                <a:latin typeface="Times New Roman" charset="0"/>
                <a:ea typeface="ＭＳ Ｐゴシック" charset="0"/>
                <a:cs typeface="Times New Roman" charset="0"/>
              </a:rPr>
              <a:t>Actin and microfilament </a:t>
            </a:r>
            <a:r>
              <a:rPr lang="en-US" sz="2800" b="1" dirty="0">
                <a:solidFill>
                  <a:schemeClr val="tx1"/>
                </a:solidFill>
                <a:latin typeface="Times New Roman" charset="0"/>
                <a:ea typeface="ＭＳ Ｐゴシック" charset="0"/>
                <a:cs typeface="Times New Roman" charset="0"/>
              </a:rPr>
              <a:t>structure</a:t>
            </a:r>
          </a:p>
        </p:txBody>
      </p:sp>
      <p:sp>
        <p:nvSpPr>
          <p:cNvPr id="5" name="TextBox 4"/>
          <p:cNvSpPr txBox="1"/>
          <p:nvPr/>
        </p:nvSpPr>
        <p:spPr>
          <a:xfrm>
            <a:off x="1197275" y="4775200"/>
            <a:ext cx="1609425" cy="923330"/>
          </a:xfrm>
          <a:prstGeom prst="rect">
            <a:avLst/>
          </a:prstGeom>
          <a:noFill/>
        </p:spPr>
        <p:txBody>
          <a:bodyPr wrap="square" rtlCol="0">
            <a:spAutoFit/>
          </a:bodyPr>
          <a:lstStyle/>
          <a:p>
            <a:r>
              <a:rPr lang="en-US" b="1" dirty="0" smtClean="0">
                <a:latin typeface="Arial"/>
                <a:cs typeface="Arial"/>
              </a:rPr>
              <a:t>G-actin: </a:t>
            </a:r>
            <a:r>
              <a:rPr lang="en-US" dirty="0" smtClean="0">
                <a:latin typeface="Arial"/>
                <a:cs typeface="Arial"/>
              </a:rPr>
              <a:t>actin monomer</a:t>
            </a:r>
          </a:p>
          <a:p>
            <a:r>
              <a:rPr lang="en-US" dirty="0" smtClean="0">
                <a:latin typeface="Arial"/>
                <a:cs typeface="Arial"/>
              </a:rPr>
              <a:t>Bound to </a:t>
            </a:r>
            <a:r>
              <a:rPr lang="en-US" b="1" dirty="0" smtClean="0">
                <a:latin typeface="Arial"/>
                <a:cs typeface="Arial"/>
              </a:rPr>
              <a:t>ATP</a:t>
            </a:r>
            <a:endParaRPr lang="en-US" b="1" dirty="0">
              <a:latin typeface="Arial"/>
              <a:cs typeface="Arial"/>
            </a:endParaRPr>
          </a:p>
        </p:txBody>
      </p:sp>
      <p:sp>
        <p:nvSpPr>
          <p:cNvPr id="7" name="TextBox 6"/>
          <p:cNvSpPr txBox="1"/>
          <p:nvPr/>
        </p:nvSpPr>
        <p:spPr>
          <a:xfrm>
            <a:off x="1197275" y="2324100"/>
            <a:ext cx="1609425" cy="646331"/>
          </a:xfrm>
          <a:prstGeom prst="rect">
            <a:avLst/>
          </a:prstGeom>
          <a:noFill/>
        </p:spPr>
        <p:txBody>
          <a:bodyPr wrap="square" rtlCol="0">
            <a:spAutoFit/>
          </a:bodyPr>
          <a:lstStyle/>
          <a:p>
            <a:r>
              <a:rPr lang="en-US" b="1" dirty="0">
                <a:latin typeface="Arial"/>
                <a:cs typeface="Arial"/>
              </a:rPr>
              <a:t>F</a:t>
            </a:r>
            <a:r>
              <a:rPr lang="en-US" b="1" dirty="0" smtClean="0">
                <a:latin typeface="Arial"/>
                <a:cs typeface="Arial"/>
              </a:rPr>
              <a:t>-actin: </a:t>
            </a:r>
            <a:r>
              <a:rPr lang="en-US" dirty="0" smtClean="0">
                <a:latin typeface="Arial"/>
                <a:cs typeface="Arial"/>
              </a:rPr>
              <a:t>actin filament</a:t>
            </a:r>
            <a:endParaRPr lang="en-US" b="1" dirty="0">
              <a:latin typeface="Arial"/>
              <a:cs typeface="Arial"/>
            </a:endParaRPr>
          </a:p>
        </p:txBody>
      </p:sp>
      <p:sp>
        <p:nvSpPr>
          <p:cNvPr id="8" name="TextBox 7"/>
          <p:cNvSpPr txBox="1"/>
          <p:nvPr/>
        </p:nvSpPr>
        <p:spPr>
          <a:xfrm>
            <a:off x="7226300" y="5688449"/>
            <a:ext cx="1917700" cy="1169551"/>
          </a:xfrm>
          <a:prstGeom prst="rect">
            <a:avLst/>
          </a:prstGeom>
          <a:noFill/>
        </p:spPr>
        <p:txBody>
          <a:bodyPr wrap="square" rtlCol="0">
            <a:spAutoFit/>
          </a:bodyPr>
          <a:lstStyle/>
          <a:p>
            <a:r>
              <a:rPr lang="en-US" sz="1400" dirty="0" smtClean="0"/>
              <a:t>Top: Pearson Education</a:t>
            </a:r>
          </a:p>
          <a:p>
            <a:r>
              <a:rPr lang="en-US" sz="1400" dirty="0"/>
              <a:t>Bottom: http://</a:t>
            </a:r>
            <a:r>
              <a:rPr lang="en-US" sz="1400" dirty="0" err="1"/>
              <a:t>biomachina.org</a:t>
            </a:r>
            <a:r>
              <a:rPr lang="en-US" sz="1400" dirty="0"/>
              <a:t>/research/projects/actin/</a:t>
            </a:r>
            <a:r>
              <a:rPr lang="en-US" sz="1400" dirty="0" err="1" smtClean="0"/>
              <a:t>lorenz.gif</a:t>
            </a:r>
            <a:r>
              <a:rPr lang="en-US" sz="1400" dirty="0" smtClean="0"/>
              <a:t>  </a:t>
            </a:r>
            <a:endParaRPr lang="en-US" sz="1400" dirty="0"/>
          </a:p>
        </p:txBody>
      </p:sp>
      <p:sp>
        <p:nvSpPr>
          <p:cNvPr id="2" name="TextBox 1"/>
          <p:cNvSpPr txBox="1"/>
          <p:nvPr/>
        </p:nvSpPr>
        <p:spPr>
          <a:xfrm>
            <a:off x="0" y="38100"/>
            <a:ext cx="1017939" cy="1200329"/>
          </a:xfrm>
          <a:prstGeom prst="rect">
            <a:avLst/>
          </a:prstGeom>
          <a:solidFill>
            <a:srgbClr val="CEA9F2"/>
          </a:solidFill>
        </p:spPr>
        <p:txBody>
          <a:bodyPr wrap="none" rtlCol="0">
            <a:spAutoFit/>
          </a:bodyPr>
          <a:lstStyle/>
          <a:p>
            <a:r>
              <a:rPr lang="en-US" dirty="0"/>
              <a:t>Quick</a:t>
            </a:r>
          </a:p>
          <a:p>
            <a:r>
              <a:rPr lang="en-US" dirty="0"/>
              <a:t>exposure </a:t>
            </a:r>
          </a:p>
          <a:p>
            <a:r>
              <a:rPr lang="en-US" dirty="0"/>
              <a:t>to cell</a:t>
            </a:r>
          </a:p>
          <a:p>
            <a:r>
              <a:rPr lang="en-US" dirty="0"/>
              <a:t>motility</a:t>
            </a:r>
          </a:p>
        </p:txBody>
      </p:sp>
      <p:sp>
        <p:nvSpPr>
          <p:cNvPr id="9" name="TextBox 8"/>
          <p:cNvSpPr txBox="1"/>
          <p:nvPr/>
        </p:nvSpPr>
        <p:spPr>
          <a:xfrm>
            <a:off x="4181992" y="2948128"/>
            <a:ext cx="4729371" cy="646331"/>
          </a:xfrm>
          <a:prstGeom prst="rect">
            <a:avLst/>
          </a:prstGeom>
          <a:noFill/>
        </p:spPr>
        <p:txBody>
          <a:bodyPr wrap="square" rtlCol="0">
            <a:spAutoFit/>
          </a:bodyPr>
          <a:lstStyle/>
          <a:p>
            <a:r>
              <a:rPr lang="en-US" dirty="0" smtClean="0"/>
              <a:t>FIGURES ON ACTIN ITSELF WITHOUT YET GOING</a:t>
            </a:r>
          </a:p>
          <a:p>
            <a:r>
              <a:rPr lang="en-US" dirty="0" smtClean="0"/>
              <a:t>HEAVILY INTO MICROFILIMENTS.</a:t>
            </a:r>
            <a:endParaRPr lang="en-US" dirty="0"/>
          </a:p>
        </p:txBody>
      </p:sp>
    </p:spTree>
    <p:extLst>
      <p:ext uri="{BB962C8B-B14F-4D97-AF65-F5344CB8AC3E}">
        <p14:creationId xmlns:p14="http://schemas.microsoft.com/office/powerpoint/2010/main" val="727337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9525"/>
            <a:ext cx="7772400" cy="555625"/>
          </a:xfrm>
        </p:spPr>
        <p:txBody>
          <a:bodyPr/>
          <a:lstStyle/>
          <a:p>
            <a:r>
              <a:rPr lang="en-US" sz="2800" b="1" dirty="0" smtClean="0">
                <a:solidFill>
                  <a:schemeClr val="tx1"/>
                </a:solidFill>
                <a:latin typeface="Times New Roman" charset="0"/>
                <a:ea typeface="ＭＳ Ｐゴシック" charset="0"/>
                <a:cs typeface="Times New Roman" charset="0"/>
              </a:rPr>
              <a:t>Microfilament (actin) polymerization</a:t>
            </a:r>
            <a:endParaRPr lang="en-US" sz="2800" b="1" dirty="0">
              <a:solidFill>
                <a:schemeClr val="tx1"/>
              </a:solidFill>
              <a:latin typeface="Times New Roman" charset="0"/>
              <a:ea typeface="ＭＳ Ｐゴシック" charset="0"/>
              <a:cs typeface="Times New Roman" charset="0"/>
            </a:endParaRPr>
          </a:p>
        </p:txBody>
      </p:sp>
      <p:sp>
        <p:nvSpPr>
          <p:cNvPr id="20" name="Rectangle 19"/>
          <p:cNvSpPr/>
          <p:nvPr/>
        </p:nvSpPr>
        <p:spPr>
          <a:xfrm>
            <a:off x="202861" y="6550223"/>
            <a:ext cx="8738290" cy="307777"/>
          </a:xfrm>
          <a:prstGeom prst="rect">
            <a:avLst/>
          </a:prstGeom>
        </p:spPr>
        <p:txBody>
          <a:bodyPr wrap="none">
            <a:spAutoFit/>
          </a:bodyPr>
          <a:lstStyle/>
          <a:p>
            <a:pPr algn="ctr"/>
            <a:r>
              <a:rPr lang="en-US" sz="1400" b="1" dirty="0" smtClean="0"/>
              <a:t>Modified from </a:t>
            </a:r>
            <a:r>
              <a:rPr lang="en-US" sz="1400" b="1" dirty="0" err="1" smtClean="0"/>
              <a:t>Nürnberg</a:t>
            </a:r>
            <a:r>
              <a:rPr lang="en-US" sz="1400" b="1" dirty="0" smtClean="0"/>
              <a:t> et. al (2011).  </a:t>
            </a:r>
            <a:r>
              <a:rPr lang="en-US" sz="1400" b="1" i="1" dirty="0" smtClean="0"/>
              <a:t>Nat Rev Cancer</a:t>
            </a:r>
            <a:r>
              <a:rPr lang="en-US" sz="1400" b="1" dirty="0" smtClean="0"/>
              <a:t>, 11:177-187 and </a:t>
            </a:r>
            <a:r>
              <a:rPr lang="en-US" sz="1400" b="1" i="1" dirty="0" smtClean="0"/>
              <a:t>Molecular Biology of the Cell</a:t>
            </a:r>
            <a:r>
              <a:rPr lang="en-US" sz="1400" b="1" dirty="0" smtClean="0"/>
              <a:t>, 5</a:t>
            </a:r>
            <a:r>
              <a:rPr lang="en-US" sz="1400" b="1" baseline="30000" dirty="0" smtClean="0"/>
              <a:t>th</a:t>
            </a:r>
            <a:r>
              <a:rPr lang="en-US" sz="1400" b="1" dirty="0" smtClean="0"/>
              <a:t> edition.</a:t>
            </a:r>
            <a:endParaRPr lang="en-US" sz="1400" b="1" dirty="0"/>
          </a:p>
        </p:txBody>
      </p:sp>
      <p:sp>
        <p:nvSpPr>
          <p:cNvPr id="62" name="TextBox 61"/>
          <p:cNvSpPr txBox="1"/>
          <p:nvPr/>
        </p:nvSpPr>
        <p:spPr>
          <a:xfrm>
            <a:off x="2691531" y="2479358"/>
            <a:ext cx="908640" cy="523220"/>
          </a:xfrm>
          <a:prstGeom prst="rect">
            <a:avLst/>
          </a:prstGeom>
          <a:noFill/>
        </p:spPr>
        <p:txBody>
          <a:bodyPr wrap="square" rtlCol="0">
            <a:spAutoFit/>
          </a:bodyPr>
          <a:lstStyle/>
          <a:p>
            <a:pPr algn="ctr"/>
            <a:r>
              <a:rPr lang="en-US" sz="1400" dirty="0" smtClean="0">
                <a:latin typeface="Calibri"/>
                <a:cs typeface="Calibri"/>
              </a:rPr>
              <a:t>“Barbed” end</a:t>
            </a:r>
            <a:endParaRPr lang="en-US" sz="1400" dirty="0">
              <a:latin typeface="Calibri"/>
              <a:cs typeface="Calibri"/>
            </a:endParaRPr>
          </a:p>
        </p:txBody>
      </p:sp>
      <p:sp>
        <p:nvSpPr>
          <p:cNvPr id="63" name="TextBox 62"/>
          <p:cNvSpPr txBox="1"/>
          <p:nvPr/>
        </p:nvSpPr>
        <p:spPr>
          <a:xfrm>
            <a:off x="4360076" y="2479358"/>
            <a:ext cx="908640" cy="523220"/>
          </a:xfrm>
          <a:prstGeom prst="rect">
            <a:avLst/>
          </a:prstGeom>
          <a:noFill/>
        </p:spPr>
        <p:txBody>
          <a:bodyPr wrap="square" rtlCol="0">
            <a:spAutoFit/>
          </a:bodyPr>
          <a:lstStyle/>
          <a:p>
            <a:pPr algn="ctr"/>
            <a:r>
              <a:rPr lang="en-US" sz="1400" dirty="0" smtClean="0">
                <a:latin typeface="Calibri"/>
                <a:cs typeface="Calibri"/>
              </a:rPr>
              <a:t>“Pointed” end</a:t>
            </a:r>
            <a:endParaRPr lang="en-US" sz="1400" dirty="0">
              <a:latin typeface="Calibri"/>
              <a:cs typeface="Calibri"/>
            </a:endParaRPr>
          </a:p>
        </p:txBody>
      </p:sp>
      <p:sp>
        <p:nvSpPr>
          <p:cNvPr id="64" name="TextBox 63"/>
          <p:cNvSpPr txBox="1"/>
          <p:nvPr/>
        </p:nvSpPr>
        <p:spPr>
          <a:xfrm>
            <a:off x="1884491" y="4715987"/>
            <a:ext cx="908640" cy="523220"/>
          </a:xfrm>
          <a:prstGeom prst="rect">
            <a:avLst/>
          </a:prstGeom>
          <a:noFill/>
        </p:spPr>
        <p:txBody>
          <a:bodyPr wrap="square" rtlCol="0">
            <a:spAutoFit/>
          </a:bodyPr>
          <a:lstStyle/>
          <a:p>
            <a:pPr algn="ctr"/>
            <a:r>
              <a:rPr lang="en-US" sz="1400" dirty="0" smtClean="0">
                <a:latin typeface="Calibri"/>
                <a:cs typeface="Calibri"/>
              </a:rPr>
              <a:t>“Barbed” end</a:t>
            </a:r>
            <a:endParaRPr lang="en-US" sz="1400" dirty="0">
              <a:latin typeface="Calibri"/>
              <a:cs typeface="Calibri"/>
            </a:endParaRPr>
          </a:p>
        </p:txBody>
      </p:sp>
      <p:sp>
        <p:nvSpPr>
          <p:cNvPr id="65" name="TextBox 64"/>
          <p:cNvSpPr txBox="1"/>
          <p:nvPr/>
        </p:nvSpPr>
        <p:spPr>
          <a:xfrm>
            <a:off x="5677080" y="4715987"/>
            <a:ext cx="908640" cy="523220"/>
          </a:xfrm>
          <a:prstGeom prst="rect">
            <a:avLst/>
          </a:prstGeom>
          <a:noFill/>
        </p:spPr>
        <p:txBody>
          <a:bodyPr wrap="square" rtlCol="0">
            <a:spAutoFit/>
          </a:bodyPr>
          <a:lstStyle/>
          <a:p>
            <a:pPr algn="ctr"/>
            <a:r>
              <a:rPr lang="en-US" sz="1400" dirty="0" smtClean="0">
                <a:latin typeface="Calibri"/>
                <a:cs typeface="Calibri"/>
              </a:rPr>
              <a:t>“Pointed” end</a:t>
            </a:r>
            <a:endParaRPr lang="en-US" sz="1400" dirty="0">
              <a:latin typeface="Calibri"/>
              <a:cs typeface="Calibri"/>
            </a:endParaRPr>
          </a:p>
        </p:txBody>
      </p:sp>
      <p:sp>
        <p:nvSpPr>
          <p:cNvPr id="66" name="TextBox 65"/>
          <p:cNvSpPr txBox="1"/>
          <p:nvPr/>
        </p:nvSpPr>
        <p:spPr>
          <a:xfrm>
            <a:off x="0" y="-12700"/>
            <a:ext cx="1017939" cy="1200329"/>
          </a:xfrm>
          <a:prstGeom prst="rect">
            <a:avLst/>
          </a:prstGeom>
          <a:solidFill>
            <a:srgbClr val="CEA9F2"/>
          </a:solidFill>
        </p:spPr>
        <p:txBody>
          <a:bodyPr wrap="none" rtlCol="0">
            <a:spAutoFit/>
          </a:bodyPr>
          <a:lstStyle/>
          <a:p>
            <a:r>
              <a:rPr lang="en-US" dirty="0"/>
              <a:t>Quick</a:t>
            </a:r>
          </a:p>
          <a:p>
            <a:r>
              <a:rPr lang="en-US" dirty="0"/>
              <a:t>exposure </a:t>
            </a:r>
          </a:p>
          <a:p>
            <a:r>
              <a:rPr lang="en-US" dirty="0"/>
              <a:t>to cell</a:t>
            </a:r>
          </a:p>
          <a:p>
            <a:r>
              <a:rPr lang="en-US" dirty="0"/>
              <a:t>motility</a:t>
            </a:r>
          </a:p>
        </p:txBody>
      </p:sp>
      <p:sp>
        <p:nvSpPr>
          <p:cNvPr id="59" name="TextBox 58"/>
          <p:cNvSpPr txBox="1"/>
          <p:nvPr/>
        </p:nvSpPr>
        <p:spPr>
          <a:xfrm>
            <a:off x="2123839" y="1502898"/>
            <a:ext cx="4729371" cy="646331"/>
          </a:xfrm>
          <a:prstGeom prst="rect">
            <a:avLst/>
          </a:prstGeom>
          <a:noFill/>
        </p:spPr>
        <p:txBody>
          <a:bodyPr wrap="square" rtlCol="0">
            <a:spAutoFit/>
          </a:bodyPr>
          <a:lstStyle/>
          <a:p>
            <a:r>
              <a:rPr lang="en-US" dirty="0" smtClean="0"/>
              <a:t>FIGURES ON MICROFILIMENT ASSEMBLY AND DISASSYMBLY.</a:t>
            </a:r>
            <a:endParaRPr lang="en-US" dirty="0"/>
          </a:p>
        </p:txBody>
      </p:sp>
    </p:spTree>
    <p:extLst>
      <p:ext uri="{BB962C8B-B14F-4D97-AF65-F5344CB8AC3E}">
        <p14:creationId xmlns:p14="http://schemas.microsoft.com/office/powerpoint/2010/main" val="39173504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812800" y="15823"/>
            <a:ext cx="77358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2800" b="1" dirty="0" smtClean="0">
                <a:latin typeface="Times New Roman" charset="0"/>
                <a:cs typeface="Times New Roman" charset="0"/>
              </a:rPr>
              <a:t>Arp 2/3 complex nucleates assembly</a:t>
            </a:r>
            <a:endParaRPr lang="en-US" sz="2800" b="1" dirty="0">
              <a:latin typeface="Times New Roman" charset="0"/>
              <a:cs typeface="Times New Roman" charset="0"/>
            </a:endParaRPr>
          </a:p>
        </p:txBody>
      </p:sp>
      <p:sp>
        <p:nvSpPr>
          <p:cNvPr id="58372" name="Rectangle 3"/>
          <p:cNvSpPr>
            <a:spLocks noChangeArrowheads="1"/>
          </p:cNvSpPr>
          <p:nvPr/>
        </p:nvSpPr>
        <p:spPr bwMode="auto">
          <a:xfrm>
            <a:off x="-19868" y="6334323"/>
            <a:ext cx="91638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b="1" dirty="0"/>
              <a:t>Modified from </a:t>
            </a:r>
            <a:r>
              <a:rPr lang="en-US" sz="1400" b="1" dirty="0" err="1"/>
              <a:t>Nürnberg</a:t>
            </a:r>
            <a:r>
              <a:rPr lang="en-US" sz="1400" b="1" dirty="0"/>
              <a:t> et. al (2011).  </a:t>
            </a:r>
            <a:r>
              <a:rPr lang="en-US" sz="1400" b="1" i="1" dirty="0"/>
              <a:t>Nat Rev Cancer</a:t>
            </a:r>
            <a:r>
              <a:rPr lang="en-US" sz="1400" b="1" dirty="0"/>
              <a:t>, 11:177-187 and </a:t>
            </a:r>
            <a:r>
              <a:rPr lang="en-US" sz="1400" b="1" i="1" dirty="0"/>
              <a:t>Molecular Biology of the Cell</a:t>
            </a:r>
            <a:r>
              <a:rPr lang="en-US" sz="1400" b="1" dirty="0"/>
              <a:t>, 5</a:t>
            </a:r>
            <a:r>
              <a:rPr lang="en-US" sz="1400" b="1" baseline="30000" dirty="0"/>
              <a:t>th</a:t>
            </a:r>
            <a:r>
              <a:rPr lang="en-US" sz="1400" b="1" dirty="0"/>
              <a:t> edition.</a:t>
            </a:r>
          </a:p>
          <a:p>
            <a:pPr algn="ctr"/>
            <a:r>
              <a:rPr lang="en-US" sz="1400" dirty="0" smtClean="0"/>
              <a:t>Mullins </a:t>
            </a:r>
            <a:r>
              <a:rPr lang="en-US" sz="1400" dirty="0"/>
              <a:t>et. al (1998). </a:t>
            </a:r>
            <a:r>
              <a:rPr lang="en-US" sz="1400" i="1" dirty="0"/>
              <a:t>Proc. Natl. Acad. Sci. USA, </a:t>
            </a:r>
            <a:r>
              <a:rPr lang="en-US" sz="1400" dirty="0"/>
              <a:t>95:6181–6186</a:t>
            </a:r>
            <a:r>
              <a:rPr lang="en-US" sz="1400" dirty="0" smtClean="0"/>
              <a:t>.</a:t>
            </a:r>
            <a:endParaRPr lang="en-US" sz="1400" dirty="0"/>
          </a:p>
        </p:txBody>
      </p:sp>
      <p:sp>
        <p:nvSpPr>
          <p:cNvPr id="18" name="TextBox 17"/>
          <p:cNvSpPr txBox="1"/>
          <p:nvPr/>
        </p:nvSpPr>
        <p:spPr>
          <a:xfrm>
            <a:off x="0" y="-12700"/>
            <a:ext cx="1017939" cy="1200329"/>
          </a:xfrm>
          <a:prstGeom prst="rect">
            <a:avLst/>
          </a:prstGeom>
          <a:solidFill>
            <a:srgbClr val="CEA9F2"/>
          </a:solidFill>
        </p:spPr>
        <p:txBody>
          <a:bodyPr wrap="none" rtlCol="0">
            <a:spAutoFit/>
          </a:bodyPr>
          <a:lstStyle/>
          <a:p>
            <a:r>
              <a:rPr lang="en-US" dirty="0"/>
              <a:t>Quick</a:t>
            </a:r>
          </a:p>
          <a:p>
            <a:r>
              <a:rPr lang="en-US" dirty="0"/>
              <a:t>exposure </a:t>
            </a:r>
          </a:p>
          <a:p>
            <a:r>
              <a:rPr lang="en-US" dirty="0"/>
              <a:t>to cell</a:t>
            </a:r>
          </a:p>
          <a:p>
            <a:r>
              <a:rPr lang="en-US" dirty="0"/>
              <a:t>motility</a:t>
            </a:r>
          </a:p>
        </p:txBody>
      </p:sp>
      <p:sp>
        <p:nvSpPr>
          <p:cNvPr id="19" name="TextBox 18"/>
          <p:cNvSpPr txBox="1"/>
          <p:nvPr/>
        </p:nvSpPr>
        <p:spPr>
          <a:xfrm>
            <a:off x="1817306" y="1864205"/>
            <a:ext cx="4729371" cy="646331"/>
          </a:xfrm>
          <a:prstGeom prst="rect">
            <a:avLst/>
          </a:prstGeom>
          <a:noFill/>
        </p:spPr>
        <p:txBody>
          <a:bodyPr wrap="square" rtlCol="0">
            <a:spAutoFit/>
          </a:bodyPr>
          <a:lstStyle/>
          <a:p>
            <a:r>
              <a:rPr lang="en-US" dirty="0" smtClean="0"/>
              <a:t>FIGURES ON ARP2/3 AND THE BRANCHING OF ACTION</a:t>
            </a:r>
            <a:endParaRPr lang="en-US" dirty="0"/>
          </a:p>
        </p:txBody>
      </p:sp>
    </p:spTree>
    <p:extLst>
      <p:ext uri="{BB962C8B-B14F-4D97-AF65-F5344CB8AC3E}">
        <p14:creationId xmlns:p14="http://schemas.microsoft.com/office/powerpoint/2010/main" val="20647732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9"/>
          <p:cNvSpPr>
            <a:spLocks noChangeArrowheads="1"/>
          </p:cNvSpPr>
          <p:nvPr/>
        </p:nvSpPr>
        <p:spPr bwMode="auto">
          <a:xfrm>
            <a:off x="592138" y="12260"/>
            <a:ext cx="7935912" cy="523220"/>
          </a:xfrm>
          <a:prstGeom prst="rect">
            <a:avLst/>
          </a:prstGeom>
          <a:noFill/>
          <a:ln w="9525">
            <a:noFill/>
            <a:miter lim="800000"/>
            <a:headEnd/>
            <a:tailEnd/>
          </a:ln>
        </p:spPr>
        <p:txBody>
          <a:bodyPr>
            <a:prstTxWarp prst="textNoShape">
              <a:avLst/>
            </a:prstTxWarp>
            <a:spAutoFit/>
          </a:bodyPr>
          <a:lstStyle/>
          <a:p>
            <a:pPr algn="ctr"/>
            <a:r>
              <a:rPr lang="en-US" sz="2800" b="1" dirty="0" smtClean="0">
                <a:latin typeface="Times New Roman" charset="0"/>
                <a:ea typeface="Times New Roman" charset="0"/>
                <a:cs typeface="Times New Roman" charset="0"/>
              </a:rPr>
              <a:t>Actin-associated signaling in migration</a:t>
            </a:r>
            <a:endParaRPr lang="en-US" sz="2800" b="1" dirty="0">
              <a:latin typeface="Times New Roman" charset="0"/>
              <a:ea typeface="Times New Roman" charset="0"/>
              <a:cs typeface="Times New Roman" charset="0"/>
            </a:endParaRPr>
          </a:p>
        </p:txBody>
      </p:sp>
      <p:sp>
        <p:nvSpPr>
          <p:cNvPr id="21" name="TextBox 20"/>
          <p:cNvSpPr txBox="1"/>
          <p:nvPr/>
        </p:nvSpPr>
        <p:spPr>
          <a:xfrm>
            <a:off x="678580" y="6571630"/>
            <a:ext cx="7797800" cy="307777"/>
          </a:xfrm>
          <a:prstGeom prst="rect">
            <a:avLst/>
          </a:prstGeom>
          <a:noFill/>
        </p:spPr>
        <p:txBody>
          <a:bodyPr wrap="square" rtlCol="0">
            <a:spAutoFit/>
          </a:bodyPr>
          <a:lstStyle/>
          <a:p>
            <a:pPr algn="ctr"/>
            <a:r>
              <a:rPr lang="en-US" sz="1400" b="1" dirty="0" smtClean="0"/>
              <a:t>Pollard (2003). </a:t>
            </a:r>
            <a:r>
              <a:rPr lang="en-US" sz="1400" b="1" i="1" dirty="0" smtClean="0"/>
              <a:t>Nature, </a:t>
            </a:r>
            <a:r>
              <a:rPr lang="en-US" sz="1400" b="1" dirty="0" smtClean="0"/>
              <a:t>422:741-745.</a:t>
            </a:r>
            <a:endParaRPr lang="en-US" sz="1400" b="1" dirty="0"/>
          </a:p>
        </p:txBody>
      </p:sp>
      <p:sp>
        <p:nvSpPr>
          <p:cNvPr id="39" name="Rectangle 4"/>
          <p:cNvSpPr>
            <a:spLocks noChangeArrowheads="1"/>
          </p:cNvSpPr>
          <p:nvPr/>
        </p:nvSpPr>
        <p:spPr bwMode="auto">
          <a:xfrm>
            <a:off x="1223169" y="1351310"/>
            <a:ext cx="529431" cy="177800"/>
          </a:xfrm>
          <a:prstGeom prst="rect">
            <a:avLst/>
          </a:prstGeom>
          <a:solidFill>
            <a:srgbClr val="FFFFFF"/>
          </a:solidFill>
          <a:ln w="9525">
            <a:solidFill>
              <a:srgbClr val="FFFFFF"/>
            </a:solidFill>
            <a:round/>
            <a:headEnd/>
            <a:tailEnd/>
          </a:ln>
        </p:spPr>
        <p:txBody>
          <a:bodyPr/>
          <a:lstStyle/>
          <a:p>
            <a:endParaRPr lang="en-US"/>
          </a:p>
        </p:txBody>
      </p:sp>
      <p:sp>
        <p:nvSpPr>
          <p:cNvPr id="40" name="TextBox 39"/>
          <p:cNvSpPr txBox="1"/>
          <p:nvPr/>
        </p:nvSpPr>
        <p:spPr>
          <a:xfrm>
            <a:off x="1210469" y="1283798"/>
            <a:ext cx="696429" cy="292388"/>
          </a:xfrm>
          <a:prstGeom prst="rect">
            <a:avLst/>
          </a:prstGeom>
          <a:noFill/>
        </p:spPr>
        <p:txBody>
          <a:bodyPr wrap="square" rtlCol="0">
            <a:spAutoFit/>
          </a:bodyPr>
          <a:lstStyle/>
          <a:p>
            <a:r>
              <a:rPr lang="en-US" sz="1300" dirty="0" smtClean="0"/>
              <a:t>PIP</a:t>
            </a:r>
            <a:r>
              <a:rPr lang="en-US" sz="1300" baseline="-25000" dirty="0" smtClean="0"/>
              <a:t>3</a:t>
            </a:r>
            <a:endParaRPr lang="en-US" sz="1300" baseline="-25000" dirty="0"/>
          </a:p>
        </p:txBody>
      </p:sp>
      <p:sp>
        <p:nvSpPr>
          <p:cNvPr id="20" name="TextBox 19"/>
          <p:cNvSpPr txBox="1"/>
          <p:nvPr/>
        </p:nvSpPr>
        <p:spPr>
          <a:xfrm>
            <a:off x="0" y="-12700"/>
            <a:ext cx="1017939" cy="1200329"/>
          </a:xfrm>
          <a:prstGeom prst="rect">
            <a:avLst/>
          </a:prstGeom>
          <a:solidFill>
            <a:srgbClr val="CEA9F2"/>
          </a:solidFill>
        </p:spPr>
        <p:txBody>
          <a:bodyPr wrap="none" rtlCol="0">
            <a:spAutoFit/>
          </a:bodyPr>
          <a:lstStyle/>
          <a:p>
            <a:r>
              <a:rPr lang="en-US" dirty="0"/>
              <a:t>Quick</a:t>
            </a:r>
          </a:p>
          <a:p>
            <a:r>
              <a:rPr lang="en-US" dirty="0"/>
              <a:t>exposure </a:t>
            </a:r>
          </a:p>
          <a:p>
            <a:r>
              <a:rPr lang="en-US" dirty="0"/>
              <a:t>to cell</a:t>
            </a:r>
          </a:p>
          <a:p>
            <a:r>
              <a:rPr lang="en-US" dirty="0"/>
              <a:t>motility</a:t>
            </a:r>
          </a:p>
        </p:txBody>
      </p:sp>
      <p:sp>
        <p:nvSpPr>
          <p:cNvPr id="22" name="TextBox 21"/>
          <p:cNvSpPr txBox="1"/>
          <p:nvPr/>
        </p:nvSpPr>
        <p:spPr>
          <a:xfrm>
            <a:off x="2189526" y="2389743"/>
            <a:ext cx="4729371" cy="646331"/>
          </a:xfrm>
          <a:prstGeom prst="rect">
            <a:avLst/>
          </a:prstGeom>
          <a:noFill/>
        </p:spPr>
        <p:txBody>
          <a:bodyPr wrap="square" rtlCol="0">
            <a:spAutoFit/>
          </a:bodyPr>
          <a:lstStyle/>
          <a:p>
            <a:r>
              <a:rPr lang="en-US" dirty="0" smtClean="0"/>
              <a:t>FIGURES ON BRANCHED ACTIN PUSHING THE</a:t>
            </a:r>
          </a:p>
          <a:p>
            <a:r>
              <a:rPr lang="en-US" dirty="0" smtClean="0"/>
              <a:t>CELL MEMBRANE.</a:t>
            </a:r>
            <a:endParaRPr lang="en-US" dirty="0"/>
          </a:p>
        </p:txBody>
      </p:sp>
    </p:spTree>
    <p:extLst>
      <p:ext uri="{BB962C8B-B14F-4D97-AF65-F5344CB8AC3E}">
        <p14:creationId xmlns:p14="http://schemas.microsoft.com/office/powerpoint/2010/main" val="13300645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9"/>
          <p:cNvSpPr>
            <a:spLocks noChangeArrowheads="1"/>
          </p:cNvSpPr>
          <p:nvPr/>
        </p:nvSpPr>
        <p:spPr bwMode="auto">
          <a:xfrm>
            <a:off x="592138" y="12260"/>
            <a:ext cx="7935912" cy="523220"/>
          </a:xfrm>
          <a:prstGeom prst="rect">
            <a:avLst/>
          </a:prstGeom>
          <a:noFill/>
          <a:ln w="9525">
            <a:noFill/>
            <a:miter lim="800000"/>
            <a:headEnd/>
            <a:tailEnd/>
          </a:ln>
        </p:spPr>
        <p:txBody>
          <a:bodyPr>
            <a:prstTxWarp prst="textNoShape">
              <a:avLst/>
            </a:prstTxWarp>
            <a:spAutoFit/>
          </a:bodyPr>
          <a:lstStyle/>
          <a:p>
            <a:pPr algn="ctr"/>
            <a:r>
              <a:rPr lang="en-US" sz="2800" b="1" dirty="0" smtClean="0">
                <a:latin typeface="Times New Roman" charset="0"/>
                <a:ea typeface="Times New Roman" charset="0"/>
                <a:cs typeface="Times New Roman" charset="0"/>
              </a:rPr>
              <a:t>Actin-based structures in migrating cells</a:t>
            </a:r>
            <a:endParaRPr lang="en-US" sz="2800" b="1" dirty="0">
              <a:latin typeface="Times New Roman" charset="0"/>
              <a:ea typeface="Times New Roman" charset="0"/>
              <a:cs typeface="Times New Roman" charset="0"/>
            </a:endParaRPr>
          </a:p>
        </p:txBody>
      </p:sp>
      <p:sp>
        <p:nvSpPr>
          <p:cNvPr id="21" name="TextBox 20"/>
          <p:cNvSpPr txBox="1"/>
          <p:nvPr/>
        </p:nvSpPr>
        <p:spPr>
          <a:xfrm>
            <a:off x="678580" y="6571630"/>
            <a:ext cx="7797800" cy="307777"/>
          </a:xfrm>
          <a:prstGeom prst="rect">
            <a:avLst/>
          </a:prstGeom>
          <a:noFill/>
        </p:spPr>
        <p:txBody>
          <a:bodyPr wrap="square" rtlCol="0">
            <a:spAutoFit/>
          </a:bodyPr>
          <a:lstStyle/>
          <a:p>
            <a:pPr algn="ctr"/>
            <a:r>
              <a:rPr lang="en-US" sz="1400" b="1" dirty="0" err="1"/>
              <a:t>Blanchoin</a:t>
            </a:r>
            <a:r>
              <a:rPr lang="en-US" sz="1400" b="1" dirty="0" smtClean="0"/>
              <a:t> et. </a:t>
            </a:r>
            <a:r>
              <a:rPr lang="en-US" sz="1400" b="1" dirty="0"/>
              <a:t>a</a:t>
            </a:r>
            <a:r>
              <a:rPr lang="en-US" sz="1400" b="1" dirty="0" smtClean="0"/>
              <a:t>l (2014). </a:t>
            </a:r>
            <a:r>
              <a:rPr lang="da-DK" sz="1400" b="1" i="1" dirty="0" err="1"/>
              <a:t>Physiol</a:t>
            </a:r>
            <a:r>
              <a:rPr lang="da-DK" sz="1400" b="1" i="1" dirty="0"/>
              <a:t> </a:t>
            </a:r>
            <a:r>
              <a:rPr lang="da-DK" sz="1400" b="1" i="1" dirty="0" smtClean="0"/>
              <a:t>Rev</a:t>
            </a:r>
            <a:r>
              <a:rPr lang="da-DK" sz="1400" b="1" dirty="0" smtClean="0"/>
              <a:t>, </a:t>
            </a:r>
            <a:r>
              <a:rPr lang="da-DK" sz="1400" b="1" dirty="0"/>
              <a:t>94</a:t>
            </a:r>
            <a:r>
              <a:rPr lang="da-DK" sz="1400" b="1" dirty="0" smtClean="0"/>
              <a:t>:235</a:t>
            </a:r>
            <a:r>
              <a:rPr lang="da-DK" sz="1400" b="1" dirty="0"/>
              <a:t>–</a:t>
            </a:r>
            <a:r>
              <a:rPr lang="da-DK" sz="1400" b="1" dirty="0" smtClean="0"/>
              <a:t>263.</a:t>
            </a:r>
            <a:endParaRPr lang="en-US" sz="1400" b="1" dirty="0"/>
          </a:p>
        </p:txBody>
      </p:sp>
      <p:sp>
        <p:nvSpPr>
          <p:cNvPr id="8" name="TextBox 7"/>
          <p:cNvSpPr txBox="1"/>
          <p:nvPr/>
        </p:nvSpPr>
        <p:spPr>
          <a:xfrm>
            <a:off x="0" y="-12700"/>
            <a:ext cx="1017939" cy="1200329"/>
          </a:xfrm>
          <a:prstGeom prst="rect">
            <a:avLst/>
          </a:prstGeom>
          <a:solidFill>
            <a:srgbClr val="CEA9F2"/>
          </a:solidFill>
        </p:spPr>
        <p:txBody>
          <a:bodyPr wrap="none" rtlCol="0">
            <a:spAutoFit/>
          </a:bodyPr>
          <a:lstStyle/>
          <a:p>
            <a:r>
              <a:rPr lang="en-US" dirty="0"/>
              <a:t>Quick</a:t>
            </a:r>
          </a:p>
          <a:p>
            <a:r>
              <a:rPr lang="en-US" dirty="0"/>
              <a:t>exposure </a:t>
            </a:r>
          </a:p>
          <a:p>
            <a:r>
              <a:rPr lang="en-US" dirty="0"/>
              <a:t>to cell</a:t>
            </a:r>
          </a:p>
          <a:p>
            <a:r>
              <a:rPr lang="en-US" dirty="0"/>
              <a:t>motility</a:t>
            </a:r>
          </a:p>
        </p:txBody>
      </p:sp>
      <p:sp>
        <p:nvSpPr>
          <p:cNvPr id="9" name="TextBox 8"/>
          <p:cNvSpPr txBox="1"/>
          <p:nvPr/>
        </p:nvSpPr>
        <p:spPr>
          <a:xfrm>
            <a:off x="2375635" y="2192667"/>
            <a:ext cx="4729371" cy="646331"/>
          </a:xfrm>
          <a:prstGeom prst="rect">
            <a:avLst/>
          </a:prstGeom>
          <a:noFill/>
        </p:spPr>
        <p:txBody>
          <a:bodyPr wrap="square" rtlCol="0">
            <a:spAutoFit/>
          </a:bodyPr>
          <a:lstStyle/>
          <a:p>
            <a:r>
              <a:rPr lang="en-US" dirty="0" smtClean="0"/>
              <a:t>FIGURES ON DIFFERENT SORTS OF ACTIN BASED STRUCTURES.</a:t>
            </a:r>
            <a:endParaRPr lang="en-US" dirty="0"/>
          </a:p>
        </p:txBody>
      </p:sp>
    </p:spTree>
    <p:extLst>
      <p:ext uri="{BB962C8B-B14F-4D97-AF65-F5344CB8AC3E}">
        <p14:creationId xmlns:p14="http://schemas.microsoft.com/office/powerpoint/2010/main" val="37261193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7"/>
          <p:cNvSpPr>
            <a:spLocks noChangeArrowheads="1"/>
          </p:cNvSpPr>
          <p:nvPr/>
        </p:nvSpPr>
        <p:spPr bwMode="auto">
          <a:xfrm>
            <a:off x="977534" y="7659"/>
            <a:ext cx="71127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dirty="0" smtClean="0">
                <a:latin typeface="Times New Roman" charset="0"/>
                <a:cs typeface="Times New Roman" charset="0"/>
              </a:rPr>
              <a:t>Focal adhesions are needed for cell migration</a:t>
            </a:r>
            <a:endParaRPr lang="en-US" sz="2800" b="1" dirty="0">
              <a:latin typeface="Times New Roman" charset="0"/>
              <a:cs typeface="Times New Roman" charset="0"/>
            </a:endParaRPr>
          </a:p>
        </p:txBody>
      </p:sp>
      <p:sp>
        <p:nvSpPr>
          <p:cNvPr id="9" name="Rectangle 8"/>
          <p:cNvSpPr/>
          <p:nvPr/>
        </p:nvSpPr>
        <p:spPr>
          <a:xfrm>
            <a:off x="1588067" y="6550223"/>
            <a:ext cx="5967866" cy="307777"/>
          </a:xfrm>
          <a:prstGeom prst="rect">
            <a:avLst/>
          </a:prstGeom>
        </p:spPr>
        <p:txBody>
          <a:bodyPr wrap="square">
            <a:spAutoFit/>
          </a:bodyPr>
          <a:lstStyle/>
          <a:p>
            <a:pPr algn="ctr"/>
            <a:r>
              <a:rPr lang="en-US" sz="1400" b="1" dirty="0"/>
              <a:t>http://</a:t>
            </a:r>
            <a:r>
              <a:rPr lang="en-US" sz="1400" b="1" dirty="0" err="1"/>
              <a:t>www.mechanobio.info</a:t>
            </a:r>
            <a:r>
              <a:rPr lang="en-US" sz="1400" b="1" dirty="0"/>
              <a:t>/figure/1384242961310.jpg.html#</a:t>
            </a:r>
          </a:p>
        </p:txBody>
      </p:sp>
      <p:sp>
        <p:nvSpPr>
          <p:cNvPr id="25" name="TextBox 24"/>
          <p:cNvSpPr txBox="1"/>
          <p:nvPr/>
        </p:nvSpPr>
        <p:spPr>
          <a:xfrm>
            <a:off x="0" y="-12700"/>
            <a:ext cx="1017939" cy="1200329"/>
          </a:xfrm>
          <a:prstGeom prst="rect">
            <a:avLst/>
          </a:prstGeom>
          <a:solidFill>
            <a:srgbClr val="CEA9F2"/>
          </a:solidFill>
        </p:spPr>
        <p:txBody>
          <a:bodyPr wrap="none" rtlCol="0">
            <a:spAutoFit/>
          </a:bodyPr>
          <a:lstStyle/>
          <a:p>
            <a:r>
              <a:rPr lang="en-US" dirty="0"/>
              <a:t>Quick</a:t>
            </a:r>
          </a:p>
          <a:p>
            <a:r>
              <a:rPr lang="en-US" dirty="0"/>
              <a:t>exposure </a:t>
            </a:r>
          </a:p>
          <a:p>
            <a:r>
              <a:rPr lang="en-US" dirty="0"/>
              <a:t>to cell</a:t>
            </a:r>
          </a:p>
          <a:p>
            <a:r>
              <a:rPr lang="en-US" dirty="0"/>
              <a:t>motility</a:t>
            </a:r>
          </a:p>
        </p:txBody>
      </p:sp>
      <p:sp>
        <p:nvSpPr>
          <p:cNvPr id="26" name="TextBox 25"/>
          <p:cNvSpPr txBox="1"/>
          <p:nvPr/>
        </p:nvSpPr>
        <p:spPr>
          <a:xfrm>
            <a:off x="2086297" y="714591"/>
            <a:ext cx="5730304" cy="923330"/>
          </a:xfrm>
          <a:prstGeom prst="rect">
            <a:avLst/>
          </a:prstGeom>
          <a:noFill/>
        </p:spPr>
        <p:txBody>
          <a:bodyPr wrap="square" rtlCol="0">
            <a:spAutoFit/>
          </a:bodyPr>
          <a:lstStyle/>
          <a:p>
            <a:r>
              <a:rPr lang="en-US" dirty="0" smtClean="0"/>
              <a:t>FIGURES ON FOCAL ADHESIONS AND THE PROCESS: EXTENSION/PROTRUSION, ABHESION, TRANSLOCATION, &amp; DE-ADHESION.</a:t>
            </a:r>
            <a:endParaRPr lang="en-US" dirty="0"/>
          </a:p>
        </p:txBody>
      </p:sp>
    </p:spTree>
    <p:extLst>
      <p:ext uri="{BB962C8B-B14F-4D97-AF65-F5344CB8AC3E}">
        <p14:creationId xmlns:p14="http://schemas.microsoft.com/office/powerpoint/2010/main" val="292836956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2911</TotalTime>
  <Words>1358</Words>
  <Application>Microsoft Macintosh PowerPoint</Application>
  <PresentationFormat>On-screen Show (4:3)</PresentationFormat>
  <Paragraphs>154</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Assay Overview</vt:lpstr>
      <vt:lpstr>3 Videos</vt:lpstr>
      <vt:lpstr>PowerPoint Presentation</vt:lpstr>
      <vt:lpstr>Actin and microfilament structure</vt:lpstr>
      <vt:lpstr>Microfilament (actin) polymerization</vt:lpstr>
      <vt:lpstr>PowerPoint Presentation</vt:lpstr>
      <vt:lpstr>PowerPoint Presentation</vt:lpstr>
      <vt:lpstr>PowerPoint Presentation</vt:lpstr>
      <vt:lpstr>PowerPoint Presentation</vt:lpstr>
      <vt:lpstr>PowerPoint Presentation</vt:lpstr>
      <vt:lpstr>Project Overview</vt:lpstr>
      <vt:lpstr>PowerPoint Presentation</vt:lpstr>
      <vt:lpstr>PowerPoint Presentation</vt:lpstr>
      <vt:lpstr>PowerPoint Presentation</vt:lpstr>
      <vt:lpstr>PowerPoint Presentation</vt:lpstr>
      <vt:lpstr>PowerPoint Presentation</vt:lpstr>
      <vt:lpstr>On a hemocytometer, what is a “1-mm2 field”?</vt:lpstr>
    </vt:vector>
  </TitlesOfParts>
  <Company>Pomona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Scientific Paper</dc:title>
  <dc:creator>Jonathan Moore</dc:creator>
  <cp:lastModifiedBy>Jonathan Moore</cp:lastModifiedBy>
  <cp:revision>59</cp:revision>
  <dcterms:created xsi:type="dcterms:W3CDTF">2013-03-24T21:19:05Z</dcterms:created>
  <dcterms:modified xsi:type="dcterms:W3CDTF">2019-06-04T17:24:18Z</dcterms:modified>
</cp:coreProperties>
</file>