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17EB-F1A5-544B-A6E7-2D827DDFEAB4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88CA-14FD-F74C-9108-934A4CF8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5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17EB-F1A5-544B-A6E7-2D827DDFEAB4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88CA-14FD-F74C-9108-934A4CF8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4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17EB-F1A5-544B-A6E7-2D827DDFEAB4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88CA-14FD-F74C-9108-934A4CF8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4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17EB-F1A5-544B-A6E7-2D827DDFEAB4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88CA-14FD-F74C-9108-934A4CF8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4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17EB-F1A5-544B-A6E7-2D827DDFEAB4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88CA-14FD-F74C-9108-934A4CF8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0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17EB-F1A5-544B-A6E7-2D827DDFEAB4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88CA-14FD-F74C-9108-934A4CF8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0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17EB-F1A5-544B-A6E7-2D827DDFEAB4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88CA-14FD-F74C-9108-934A4CF8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2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17EB-F1A5-544B-A6E7-2D827DDFEAB4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88CA-14FD-F74C-9108-934A4CF8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1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17EB-F1A5-544B-A6E7-2D827DDFEAB4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88CA-14FD-F74C-9108-934A4CF8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17EB-F1A5-544B-A6E7-2D827DDFEAB4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88CA-14FD-F74C-9108-934A4CF8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17EB-F1A5-544B-A6E7-2D827DDFEAB4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88CA-14FD-F74C-9108-934A4CF8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F17EB-F1A5-544B-A6E7-2D827DDFEAB4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F88CA-14FD-F74C-9108-934A4CF8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7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9.jpeg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3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4.jpe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9.jpeg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4500" y="104775"/>
            <a:ext cx="8255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charset="0"/>
              </a:rPr>
              <a:t>Boyle's Law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553915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 descr="la_05_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07263" cy="37988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471583"/>
            <a:ext cx="5055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 fixed amount of gas at constant temperature,</a:t>
            </a:r>
          </a:p>
          <a:p>
            <a:r>
              <a:rPr lang="en-US" dirty="0" smtClean="0"/>
              <a:t>pressure is </a:t>
            </a:r>
            <a:r>
              <a:rPr lang="en-US" i="1" dirty="0" smtClean="0"/>
              <a:t>inversely</a:t>
            </a:r>
            <a:r>
              <a:rPr lang="en-US" dirty="0" smtClean="0"/>
              <a:t> proportional to volume.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285416"/>
              </p:ext>
            </p:extLst>
          </p:nvPr>
        </p:nvGraphicFramePr>
        <p:xfrm>
          <a:off x="6291995" y="5559114"/>
          <a:ext cx="609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6" imgW="609600" imgH="558800" progId="Equation.3">
                  <p:embed/>
                </p:oleObj>
              </mc:Choice>
              <mc:Fallback>
                <p:oleObj name="Equation" r:id="rId6" imgW="6096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91995" y="5559114"/>
                        <a:ext cx="609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10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4500" y="104775"/>
            <a:ext cx="8255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charset="0"/>
              </a:rPr>
              <a:t>Real Gases</a:t>
            </a:r>
            <a:endParaRPr lang="en-GB" dirty="0">
              <a:latin typeface="Arial" charset="0"/>
            </a:endParaRPr>
          </a:p>
        </p:txBody>
      </p:sp>
      <p:pic>
        <p:nvPicPr>
          <p:cNvPr id="4" name="Picture 4" descr="la_05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64" y="1091710"/>
            <a:ext cx="3843560" cy="326783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a_05_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04" y="877270"/>
            <a:ext cx="4310896" cy="348227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5244" y="4500519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Molar volume is volume divided by moles, and is inversely related to density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77348"/>
              </p:ext>
            </p:extLst>
          </p:nvPr>
        </p:nvGraphicFramePr>
        <p:xfrm>
          <a:off x="2552700" y="5018088"/>
          <a:ext cx="3848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5" imgW="3848100" imgH="571500" progId="Equation.3">
                  <p:embed/>
                </p:oleObj>
              </mc:Choice>
              <mc:Fallback>
                <p:oleObj name="Equation" r:id="rId5" imgW="38481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2700" y="5018088"/>
                        <a:ext cx="38481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8832" y="5803887"/>
            <a:ext cx="8045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At </a:t>
            </a:r>
            <a:r>
              <a:rPr lang="en-US" i="1" dirty="0" smtClean="0"/>
              <a:t>low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particles </a:t>
            </a:r>
            <a:r>
              <a:rPr lang="en-US" i="1" dirty="0" smtClean="0"/>
              <a:t>attract</a:t>
            </a:r>
            <a:r>
              <a:rPr lang="en-US" dirty="0" smtClean="0"/>
              <a:t> so molar volume of real gas &lt; molar volume of ideal gas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 </a:t>
            </a:r>
            <a:r>
              <a:rPr lang="en-US" i="1" dirty="0" smtClean="0"/>
              <a:t>high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particles </a:t>
            </a:r>
            <a:r>
              <a:rPr lang="en-US" i="1" dirty="0" smtClean="0"/>
              <a:t>repel</a:t>
            </a:r>
            <a:r>
              <a:rPr lang="en-US" dirty="0" smtClean="0"/>
              <a:t> so molar volume of real gas &gt; molar volume of ideal gas</a:t>
            </a:r>
          </a:p>
        </p:txBody>
      </p:sp>
    </p:spTree>
    <p:extLst>
      <p:ext uri="{BB962C8B-B14F-4D97-AF65-F5344CB8AC3E}">
        <p14:creationId xmlns:p14="http://schemas.microsoft.com/office/powerpoint/2010/main" val="5275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63628" y="1040621"/>
            <a:ext cx="0" cy="237279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63628" y="2589067"/>
            <a:ext cx="272955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657589" y="1169426"/>
            <a:ext cx="2451027" cy="2039360"/>
          </a:xfrm>
          <a:custGeom>
            <a:avLst/>
            <a:gdLst>
              <a:gd name="connsiteX0" fmla="*/ 0 w 3063783"/>
              <a:gd name="connsiteY0" fmla="*/ 0 h 2039360"/>
              <a:gd name="connsiteX1" fmla="*/ 267385 w 3063783"/>
              <a:gd name="connsiteY1" fmla="*/ 1960622 h 2039360"/>
              <a:gd name="connsiteX2" fmla="*/ 1214372 w 3063783"/>
              <a:gd name="connsiteY2" fmla="*/ 1637565 h 2039360"/>
              <a:gd name="connsiteX3" fmla="*/ 3063783 w 3063783"/>
              <a:gd name="connsiteY3" fmla="*/ 1492746 h 203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783" h="2039360">
                <a:moveTo>
                  <a:pt x="0" y="0"/>
                </a:moveTo>
                <a:cubicBezTo>
                  <a:pt x="32495" y="843847"/>
                  <a:pt x="64990" y="1687695"/>
                  <a:pt x="267385" y="1960622"/>
                </a:cubicBezTo>
                <a:cubicBezTo>
                  <a:pt x="469780" y="2233549"/>
                  <a:pt x="748306" y="1715544"/>
                  <a:pt x="1214372" y="1637565"/>
                </a:cubicBezTo>
                <a:cubicBezTo>
                  <a:pt x="1680438" y="1559586"/>
                  <a:pt x="3063783" y="1492746"/>
                  <a:pt x="3063783" y="149274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83594" y="2216014"/>
            <a:ext cx="172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 Energy 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>
            <a:off x="971789" y="1245626"/>
            <a:ext cx="323090" cy="1102850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eft Brace 15"/>
          <p:cNvSpPr/>
          <p:nvPr/>
        </p:nvSpPr>
        <p:spPr>
          <a:xfrm>
            <a:off x="971789" y="2660516"/>
            <a:ext cx="323090" cy="796193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68861" y="2929271"/>
            <a:ext cx="89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attraction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84466" y="1566421"/>
            <a:ext cx="866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repulsion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47989" y="231242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62389" y="2236226"/>
            <a:ext cx="26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Intermolecular separation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756072" y="1518786"/>
            <a:ext cx="599108" cy="10513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62389" y="1245626"/>
            <a:ext cx="2547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Repulsion/attraction cancels out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142224" y="1040621"/>
            <a:ext cx="2843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Lennard</a:t>
            </a:r>
            <a:r>
              <a:rPr lang="en-US" dirty="0" smtClean="0"/>
              <a:t>-Jones Potential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180303"/>
              </p:ext>
            </p:extLst>
          </p:nvPr>
        </p:nvGraphicFramePr>
        <p:xfrm>
          <a:off x="5436562" y="1912376"/>
          <a:ext cx="2171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3" imgW="2171700" imgH="647700" progId="Equation.3">
                  <p:embed/>
                </p:oleObj>
              </mc:Choice>
              <mc:Fallback>
                <p:oleObj name="Equation" r:id="rId3" imgW="21717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36562" y="1912376"/>
                        <a:ext cx="21717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5142224" y="1757137"/>
            <a:ext cx="2843409" cy="103166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innerShdw blurRad="63500" dist="3556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243400" y="2560076"/>
            <a:ext cx="416951" cy="96106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7296086" y="2560076"/>
            <a:ext cx="416951" cy="96106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47295" y="3475873"/>
            <a:ext cx="1992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Short-range </a:t>
            </a:r>
            <a:r>
              <a:rPr lang="en-US" sz="1600" dirty="0" smtClean="0"/>
              <a:t>repulsion</a:t>
            </a:r>
            <a:endParaRPr lang="en-US" sz="1600" dirty="0" smtClean="0"/>
          </a:p>
          <a:p>
            <a:pPr algn="ctr"/>
            <a:r>
              <a:rPr lang="en-US" sz="1600" dirty="0" smtClean="0"/>
              <a:t>(positive)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127123" y="3469433"/>
            <a:ext cx="1977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Long-range </a:t>
            </a:r>
            <a:r>
              <a:rPr lang="en-US" sz="1600" dirty="0" smtClean="0"/>
              <a:t>attraction</a:t>
            </a:r>
            <a:endParaRPr lang="en-US" sz="1600" dirty="0" smtClean="0"/>
          </a:p>
          <a:p>
            <a:pPr algn="ctr"/>
            <a:r>
              <a:rPr lang="en-US" sz="1600" dirty="0" smtClean="0"/>
              <a:t>(negative)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82227" y="4060649"/>
            <a:ext cx="6913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Attractive interactions include dipole-dipole, dipole-induced dipole, and </a:t>
            </a:r>
          </a:p>
          <a:p>
            <a:r>
              <a:rPr lang="en-US" dirty="0" smtClean="0"/>
              <a:t>London dispersion interactions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99847" y="4825635"/>
            <a:ext cx="8020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van der Waals equation of state takes into account excluded volume due to the</a:t>
            </a:r>
          </a:p>
          <a:p>
            <a:r>
              <a:rPr lang="en-US" dirty="0" smtClean="0"/>
              <a:t>finite size of particles, and a weak intermolecular attraction interaction.</a:t>
            </a:r>
            <a:endParaRPr lang="en-US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149684"/>
              </p:ext>
            </p:extLst>
          </p:nvPr>
        </p:nvGraphicFramePr>
        <p:xfrm>
          <a:off x="3087833" y="5853056"/>
          <a:ext cx="2527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5" imgW="2527300" imgH="736600" progId="Equation.3">
                  <p:embed/>
                </p:oleObj>
              </mc:Choice>
              <mc:Fallback>
                <p:oleObj name="Equation" r:id="rId5" imgW="25273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7833" y="5853056"/>
                        <a:ext cx="25273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2877020" y="5708243"/>
            <a:ext cx="2843409" cy="103166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innerShdw blurRad="63500" dist="3556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444500" y="104775"/>
            <a:ext cx="8255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charset="0"/>
              </a:rPr>
              <a:t>Intermolecular Interactions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4500" y="104775"/>
            <a:ext cx="8255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charset="0"/>
              </a:rPr>
              <a:t>Equilibrium</a:t>
            </a:r>
            <a:endParaRPr lang="en-GB" dirty="0">
              <a:latin typeface="Arial" charset="0"/>
            </a:endParaRPr>
          </a:p>
        </p:txBody>
      </p:sp>
      <p:pic>
        <p:nvPicPr>
          <p:cNvPr id="3" name="Picture 6" descr="la_06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468562"/>
            <a:ext cx="7308850" cy="3101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288206"/>
              </p:ext>
            </p:extLst>
          </p:nvPr>
        </p:nvGraphicFramePr>
        <p:xfrm>
          <a:off x="2630488" y="1527176"/>
          <a:ext cx="326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4" imgW="3263900" imgH="292100" progId="Equation.3">
                  <p:embed/>
                </p:oleObj>
              </mc:Choice>
              <mc:Fallback>
                <p:oleObj name="Equation" r:id="rId4" imgW="32639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30488" y="1527176"/>
                        <a:ext cx="3263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991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0" descr="la_06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508125"/>
            <a:ext cx="7132638" cy="3849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469455"/>
              </p:ext>
            </p:extLst>
          </p:nvPr>
        </p:nvGraphicFramePr>
        <p:xfrm>
          <a:off x="3189288" y="819150"/>
          <a:ext cx="234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3" imgW="2349500" imgH="292100" progId="Equation.3">
                  <p:embed/>
                </p:oleObj>
              </mc:Choice>
              <mc:Fallback>
                <p:oleObj name="Equation" r:id="rId3" imgW="2349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9288" y="819150"/>
                        <a:ext cx="2349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6" descr="la_06_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93900"/>
            <a:ext cx="5740400" cy="4035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a_05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33" y="299508"/>
            <a:ext cx="5205413" cy="47958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87034" y="5656249"/>
            <a:ext cx="446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Boyle’s Law tells us that </a:t>
            </a:r>
            <a:r>
              <a:rPr lang="en-US" i="1" dirty="0" smtClean="0"/>
              <a:t>PV</a:t>
            </a:r>
            <a:r>
              <a:rPr lang="en-US" dirty="0" smtClean="0"/>
              <a:t> must be constant.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4500" y="104775"/>
            <a:ext cx="8255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charset="0"/>
              </a:rPr>
              <a:t>Charles’s Law</a:t>
            </a:r>
            <a:endParaRPr lang="en-GB" dirty="0">
              <a:latin typeface="Arial" charset="0"/>
            </a:endParaRPr>
          </a:p>
        </p:txBody>
      </p:sp>
      <p:pic>
        <p:nvPicPr>
          <p:cNvPr id="3" name="Picture 4" descr="la_05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9" y="1098550"/>
            <a:ext cx="4480460" cy="389678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471583"/>
            <a:ext cx="4594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 fixed amount of gas at constant pressure,</a:t>
            </a:r>
          </a:p>
          <a:p>
            <a:r>
              <a:rPr lang="en-US" dirty="0" smtClean="0"/>
              <a:t>volume is </a:t>
            </a:r>
            <a:r>
              <a:rPr lang="en-US" i="1" dirty="0" smtClean="0"/>
              <a:t>directly </a:t>
            </a:r>
            <a:r>
              <a:rPr lang="en-US" dirty="0" smtClean="0"/>
              <a:t>proportional to temperature.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047760"/>
              </p:ext>
            </p:extLst>
          </p:nvPr>
        </p:nvGraphicFramePr>
        <p:xfrm>
          <a:off x="6119813" y="5730875"/>
          <a:ext cx="571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4" imgW="571500" imgH="215900" progId="Equation.3">
                  <p:embed/>
                </p:oleObj>
              </mc:Choice>
              <mc:Fallback>
                <p:oleObj name="Equation" r:id="rId4" imgW="571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9813" y="5730875"/>
                        <a:ext cx="571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3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4500" y="104775"/>
            <a:ext cx="8255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charset="0"/>
              </a:rPr>
              <a:t>Ideal Gas Law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700116"/>
              </p:ext>
            </p:extLst>
          </p:nvPr>
        </p:nvGraphicFramePr>
        <p:xfrm>
          <a:off x="4001030" y="1797051"/>
          <a:ext cx="977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3" imgW="977900" imgH="215900" progId="Equation.3">
                  <p:embed/>
                </p:oleObj>
              </mc:Choice>
              <mc:Fallback>
                <p:oleObj name="Equation" r:id="rId3" imgW="977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1030" y="1797051"/>
                        <a:ext cx="977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075362"/>
              </p:ext>
            </p:extLst>
          </p:nvPr>
        </p:nvGraphicFramePr>
        <p:xfrm>
          <a:off x="3912130" y="2870658"/>
          <a:ext cx="1066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5" imgW="1066800" imgH="609600" progId="Equation.3">
                  <p:embed/>
                </p:oleObj>
              </mc:Choice>
              <mc:Fallback>
                <p:oleObj name="Equation" r:id="rId5" imgW="10668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12130" y="2870658"/>
                        <a:ext cx="10668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1450" y="1063109"/>
            <a:ext cx="673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Avogadro's Law: volume increases linearly with </a:t>
            </a:r>
            <a:r>
              <a:rPr lang="en-US" i="1" dirty="0" smtClean="0"/>
              <a:t>n</a:t>
            </a:r>
            <a:r>
              <a:rPr lang="en-US" dirty="0" smtClean="0"/>
              <a:t> (T, V constant)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21373" y="1600709"/>
            <a:ext cx="1314642" cy="60499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innerShdw blurRad="63500" dist="3556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21373" y="2733421"/>
            <a:ext cx="1314642" cy="842486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innerShdw blurRad="63500" dist="3556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3978" y="4223281"/>
            <a:ext cx="279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 to molar mass (</a:t>
            </a:r>
            <a:r>
              <a:rPr lang="en-US" i="1" dirty="0" smtClean="0"/>
              <a:t>M</a:t>
            </a:r>
            <a:r>
              <a:rPr lang="en-US" dirty="0" smtClean="0"/>
              <a:t>):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615962"/>
              </p:ext>
            </p:extLst>
          </p:nvPr>
        </p:nvGraphicFramePr>
        <p:xfrm>
          <a:off x="3606554" y="4124325"/>
          <a:ext cx="3492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7" imgW="3492500" imgH="596900" progId="Equation.3">
                  <p:embed/>
                </p:oleObj>
              </mc:Choice>
              <mc:Fallback>
                <p:oleObj name="Equation" r:id="rId7" imgW="34925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06554" y="4124325"/>
                        <a:ext cx="34925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5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4500" y="104775"/>
            <a:ext cx="8255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charset="0"/>
              </a:rPr>
              <a:t>Partial Pressures</a:t>
            </a:r>
            <a:endParaRPr lang="en-GB" dirty="0">
              <a:latin typeface="Arial" charset="0"/>
            </a:endParaRPr>
          </a:p>
        </p:txBody>
      </p:sp>
      <p:pic>
        <p:nvPicPr>
          <p:cNvPr id="3" name="Picture 4" descr="la_05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3" y="761207"/>
            <a:ext cx="1712912" cy="594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060442"/>
              </p:ext>
            </p:extLst>
          </p:nvPr>
        </p:nvGraphicFramePr>
        <p:xfrm>
          <a:off x="3665965" y="1612900"/>
          <a:ext cx="198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4" imgW="1981200" imgH="292100" progId="Equation.3">
                  <p:embed/>
                </p:oleObj>
              </mc:Choice>
              <mc:Fallback>
                <p:oleObj name="Equation" r:id="rId4" imgW="19812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65965" y="1612900"/>
                        <a:ext cx="1981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07270" y="2444350"/>
            <a:ext cx="535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as component 1 in the mixture has a mole fraction (</a:t>
            </a:r>
            <a:r>
              <a:rPr lang="en-US" i="1" dirty="0" smtClean="0"/>
              <a:t>x</a:t>
            </a:r>
            <a:r>
              <a:rPr lang="en-US" dirty="0" smtClean="0"/>
              <a:t>):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189947"/>
              </p:ext>
            </p:extLst>
          </p:nvPr>
        </p:nvGraphicFramePr>
        <p:xfrm>
          <a:off x="4124069" y="3076575"/>
          <a:ext cx="863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6" imgW="863600" imgH="609600" progId="Equation.3">
                  <p:embed/>
                </p:oleObj>
              </mc:Choice>
              <mc:Fallback>
                <p:oleObj name="Equation" r:id="rId6" imgW="8636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4069" y="3076575"/>
                        <a:ext cx="863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07270" y="4350299"/>
            <a:ext cx="554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partial pressure of component 1 in the mixture (</a:t>
            </a:r>
            <a:r>
              <a:rPr lang="en-US" i="1" dirty="0" smtClean="0"/>
              <a:t>P</a:t>
            </a:r>
            <a:r>
              <a:rPr lang="en-US" dirty="0" smtClean="0"/>
              <a:t>) is: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699807"/>
              </p:ext>
            </p:extLst>
          </p:nvPr>
        </p:nvGraphicFramePr>
        <p:xfrm>
          <a:off x="4073525" y="5292480"/>
          <a:ext cx="96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8" imgW="965200" imgH="292100" progId="Equation.3">
                  <p:embed/>
                </p:oleObj>
              </mc:Choice>
              <mc:Fallback>
                <p:oleObj name="Equation" r:id="rId8" imgW="9652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73525" y="5292480"/>
                        <a:ext cx="965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4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042174" y="2819400"/>
            <a:ext cx="1600200" cy="304800"/>
          </a:xfrm>
          <a:prstGeom prst="rightArrow">
            <a:avLst>
              <a:gd name="adj1" fmla="val 31250"/>
              <a:gd name="adj2" fmla="val 71872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042174" y="2438400"/>
            <a:ext cx="1363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REMOVE PINS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661174" y="3124200"/>
            <a:ext cx="234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 i="1">
                <a:solidFill>
                  <a:srgbClr val="FF3300"/>
                </a:solidFill>
              </a:rPr>
              <a:t>Irreversible Expansion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213374" y="3124200"/>
            <a:ext cx="990600" cy="838200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13374" y="2971800"/>
            <a:ext cx="9906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 rot="16200000">
            <a:off x="2213374" y="2400300"/>
            <a:ext cx="9906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2213374" y="1600200"/>
            <a:ext cx="0" cy="2362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3203974" y="1600200"/>
            <a:ext cx="0" cy="2362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2213374" y="3962400"/>
            <a:ext cx="990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2137174" y="2895600"/>
            <a:ext cx="152400" cy="76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3127774" y="2895600"/>
            <a:ext cx="152400" cy="76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1679974" y="2819400"/>
            <a:ext cx="481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pins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2403874" y="1905000"/>
            <a:ext cx="609600" cy="76200"/>
          </a:xfrm>
          <a:prstGeom prst="rect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2318149" y="3438525"/>
            <a:ext cx="774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tx2"/>
                </a:solidFill>
              </a:rPr>
              <a:t>P = 2 atm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2289574" y="1447800"/>
            <a:ext cx="898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tx2"/>
                </a:solidFill>
              </a:rPr>
              <a:t>P</a:t>
            </a:r>
            <a:r>
              <a:rPr lang="en-US" sz="1200" baseline="-25000">
                <a:solidFill>
                  <a:schemeClr val="tx2"/>
                </a:solidFill>
              </a:rPr>
              <a:t>ext</a:t>
            </a:r>
            <a:r>
              <a:rPr lang="en-US" sz="1200">
                <a:solidFill>
                  <a:schemeClr val="tx2"/>
                </a:solidFill>
              </a:rPr>
              <a:t> = 1 atm</a:t>
            </a: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6251974" y="2362200"/>
            <a:ext cx="990600" cy="1638300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6251974" y="4000500"/>
            <a:ext cx="990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6251974" y="2286000"/>
            <a:ext cx="9906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 rot="16200000">
            <a:off x="6251974" y="1714500"/>
            <a:ext cx="9906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31"/>
          <p:cNvSpPr>
            <a:spLocks noChangeArrowheads="1"/>
          </p:cNvSpPr>
          <p:nvPr/>
        </p:nvSpPr>
        <p:spPr bwMode="auto">
          <a:xfrm>
            <a:off x="6442474" y="1219200"/>
            <a:ext cx="609600" cy="76200"/>
          </a:xfrm>
          <a:prstGeom prst="rect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6328174" y="3048000"/>
            <a:ext cx="774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tx2"/>
                </a:solidFill>
              </a:rPr>
              <a:t>P = 1 atm</a:t>
            </a:r>
          </a:p>
        </p:txBody>
      </p:sp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6328174" y="914400"/>
            <a:ext cx="898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tx2"/>
                </a:solidFill>
              </a:rPr>
              <a:t>P</a:t>
            </a:r>
            <a:r>
              <a:rPr lang="en-US" sz="1200" baseline="-25000">
                <a:solidFill>
                  <a:schemeClr val="tx2"/>
                </a:solidFill>
              </a:rPr>
              <a:t>ext</a:t>
            </a:r>
            <a:r>
              <a:rPr lang="en-US" sz="1200">
                <a:solidFill>
                  <a:schemeClr val="tx2"/>
                </a:solidFill>
              </a:rPr>
              <a:t> = 1 atm</a:t>
            </a:r>
          </a:p>
        </p:txBody>
      </p:sp>
      <p:sp>
        <p:nvSpPr>
          <p:cNvPr id="42" name="Line 25"/>
          <p:cNvSpPr>
            <a:spLocks noChangeShapeType="1"/>
          </p:cNvSpPr>
          <p:nvPr/>
        </p:nvSpPr>
        <p:spPr bwMode="auto">
          <a:xfrm>
            <a:off x="6251974" y="1638300"/>
            <a:ext cx="0" cy="2362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" name="Line 26"/>
          <p:cNvSpPr>
            <a:spLocks noChangeShapeType="1"/>
          </p:cNvSpPr>
          <p:nvPr/>
        </p:nvSpPr>
        <p:spPr bwMode="auto">
          <a:xfrm>
            <a:off x="7242574" y="1638300"/>
            <a:ext cx="0" cy="2362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444500" y="104775"/>
            <a:ext cx="8255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charset="0"/>
              </a:rPr>
              <a:t>Expansion of an Ideal Gas</a:t>
            </a:r>
            <a:endParaRPr lang="en-GB" dirty="0"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8424" y="441504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work done is </a:t>
            </a:r>
            <a:endParaRPr lang="en-US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655255"/>
              </p:ext>
            </p:extLst>
          </p:nvPr>
        </p:nvGraphicFramePr>
        <p:xfrm>
          <a:off x="2143125" y="5226050"/>
          <a:ext cx="47513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3" imgW="3136680" imgH="228600" progId="Equation.3">
                  <p:embed/>
                </p:oleObj>
              </mc:Choice>
              <mc:Fallback>
                <p:oleObj name="Equation" r:id="rId3" imgW="31366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3125" y="5226050"/>
                        <a:ext cx="4751388" cy="33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878424" y="5033098"/>
            <a:ext cx="7282656" cy="77529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innerShdw blurRad="63500" dist="3556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878424" y="6027234"/>
            <a:ext cx="7199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/>
              <a:t>w</a:t>
            </a:r>
            <a:r>
              <a:rPr lang="en-US" dirty="0" smtClean="0"/>
              <a:t> is negative for expansion (the gas does work on the “surroundings”)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w</a:t>
            </a:r>
            <a:r>
              <a:rPr lang="en-US" dirty="0" smtClean="0"/>
              <a:t> is positive for compression (the “surroundings” does work on the gas)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7239000" y="2438400"/>
            <a:ext cx="61130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239000" y="2971800"/>
            <a:ext cx="61130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754266" y="2438399"/>
            <a:ext cx="0" cy="533401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733588" y="2514148"/>
            <a:ext cx="49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Symbol" charset="2"/>
                <a:cs typeface="Symbol" charset="2"/>
              </a:rPr>
              <a:t>D</a:t>
            </a:r>
            <a:r>
              <a:rPr lang="en-US" i="1" dirty="0" err="1" smtClean="0"/>
              <a:t>x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2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4500" y="104775"/>
            <a:ext cx="8255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charset="0"/>
              </a:rPr>
              <a:t>Kinetic Theory of Gases</a:t>
            </a:r>
            <a:endParaRPr lang="en-GB" dirty="0">
              <a:latin typeface="Arial" charset="0"/>
            </a:endParaRPr>
          </a:p>
        </p:txBody>
      </p:sp>
      <p:pic>
        <p:nvPicPr>
          <p:cNvPr id="3" name="Picture 4" descr="la_05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3" y="1247775"/>
            <a:ext cx="2840300" cy="25612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a_05_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83" y="4049712"/>
            <a:ext cx="7308850" cy="280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7078" y="1359174"/>
            <a:ext cx="453201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Volume of particles assumed negligible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Pressure caused by collisions on wall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Particles in constant motion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intermolecular interactions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Kinetic energy proportional to temperature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Collisions are are elastic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6373" y="3496617"/>
            <a:ext cx="359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particle has a velocity given by: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919064"/>
              </p:ext>
            </p:extLst>
          </p:nvPr>
        </p:nvGraphicFramePr>
        <p:xfrm>
          <a:off x="6781800" y="3505200"/>
          <a:ext cx="1460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1460500" imgH="342900" progId="Equation.3">
                  <p:embed/>
                </p:oleObj>
              </mc:Choice>
              <mc:Fallback>
                <p:oleObj name="Equation" r:id="rId5" imgW="14605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1800" y="3505200"/>
                        <a:ext cx="1460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721115" y="3444721"/>
            <a:ext cx="1601234" cy="50994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innerShdw blurRad="63500" dist="3556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4500" y="104775"/>
            <a:ext cx="8255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charset="0"/>
              </a:rPr>
              <a:t>Some Important Results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671166"/>
              </p:ext>
            </p:extLst>
          </p:nvPr>
        </p:nvGraphicFramePr>
        <p:xfrm>
          <a:off x="444500" y="1666875"/>
          <a:ext cx="1422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Equation" r:id="rId3" imgW="1422400" imgH="558800" progId="Equation.3">
                  <p:embed/>
                </p:oleObj>
              </mc:Choice>
              <mc:Fallback>
                <p:oleObj name="Equation" r:id="rId3" imgW="14224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500" y="1666875"/>
                        <a:ext cx="14224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145082"/>
              </p:ext>
            </p:extLst>
          </p:nvPr>
        </p:nvGraphicFramePr>
        <p:xfrm>
          <a:off x="444500" y="2665531"/>
          <a:ext cx="1206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Equation" r:id="rId5" imgW="1206500" imgH="622300" progId="Equation.3">
                  <p:embed/>
                </p:oleObj>
              </mc:Choice>
              <mc:Fallback>
                <p:oleObj name="Equation" r:id="rId5" imgW="12065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500" y="2665531"/>
                        <a:ext cx="12065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788319"/>
              </p:ext>
            </p:extLst>
          </p:nvPr>
        </p:nvGraphicFramePr>
        <p:xfrm>
          <a:off x="444500" y="3727687"/>
          <a:ext cx="1181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Equation" r:id="rId7" imgW="1181100" imgH="622300" progId="Equation.3">
                  <p:embed/>
                </p:oleObj>
              </mc:Choice>
              <mc:Fallback>
                <p:oleObj name="Equation" r:id="rId7" imgW="11811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4500" y="3727687"/>
                        <a:ext cx="11811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09147"/>
              </p:ext>
            </p:extLst>
          </p:nvPr>
        </p:nvGraphicFramePr>
        <p:xfrm>
          <a:off x="444500" y="4789843"/>
          <a:ext cx="1193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Equation" r:id="rId9" imgW="1193800" imgH="622300" progId="Equation.3">
                  <p:embed/>
                </p:oleObj>
              </mc:Choice>
              <mc:Fallback>
                <p:oleObj name="Equation" r:id="rId9" imgW="11938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4500" y="4789843"/>
                        <a:ext cx="11938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606345"/>
              </p:ext>
            </p:extLst>
          </p:nvPr>
        </p:nvGraphicFramePr>
        <p:xfrm>
          <a:off x="5146675" y="1946275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Equation" r:id="rId11" imgW="139700" imgH="228600" progId="Equation.3">
                  <p:embed/>
                </p:oleObj>
              </mc:Choice>
              <mc:Fallback>
                <p:oleObj name="Equation" r:id="rId11" imgW="139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46675" y="1946275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la_05_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82" y="1114587"/>
            <a:ext cx="2718411" cy="35391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a_05_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32" y="1114587"/>
            <a:ext cx="2564606" cy="4030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40695" y="5826167"/>
            <a:ext cx="2072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rates of effusion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492419"/>
              </p:ext>
            </p:extLst>
          </p:nvPr>
        </p:nvGraphicFramePr>
        <p:xfrm>
          <a:off x="5074215" y="5646927"/>
          <a:ext cx="2755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Equation" r:id="rId15" imgW="2755900" imgH="736600" progId="Equation.3">
                  <p:embed/>
                </p:oleObj>
              </mc:Choice>
              <mc:Fallback>
                <p:oleObj name="Equation" r:id="rId15" imgW="27559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74215" y="5646927"/>
                        <a:ext cx="27559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65665" y="1411903"/>
            <a:ext cx="1951399" cy="4146906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innerShdw blurRad="63500" dist="3556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43745" y="5412142"/>
            <a:ext cx="5544912" cy="118267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innerShdw blurRad="63500" dist="3556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4500" y="104775"/>
            <a:ext cx="8255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charset="0"/>
              </a:rPr>
              <a:t>Collisions</a:t>
            </a:r>
            <a:endParaRPr lang="en-GB" dirty="0">
              <a:latin typeface="Arial" charset="0"/>
            </a:endParaRPr>
          </a:p>
        </p:txBody>
      </p:sp>
      <p:pic>
        <p:nvPicPr>
          <p:cNvPr id="5" name="Picture 4" descr="la_05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18" y="1002698"/>
            <a:ext cx="5623865" cy="310792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4770" y="461191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container walls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61555" y="4611918"/>
            <a:ext cx="157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Intermolecular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1888" y="4611918"/>
            <a:ext cx="1644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free path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090379"/>
              </p:ext>
            </p:extLst>
          </p:nvPr>
        </p:nvGraphicFramePr>
        <p:xfrm>
          <a:off x="778730" y="5203825"/>
          <a:ext cx="1536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4" imgW="1536700" imgH="622300" progId="Equation.3">
                  <p:embed/>
                </p:oleObj>
              </mc:Choice>
              <mc:Fallback>
                <p:oleObj name="Equation" r:id="rId4" imgW="15367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8730" y="5203825"/>
                        <a:ext cx="15367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415646"/>
              </p:ext>
            </p:extLst>
          </p:nvPr>
        </p:nvGraphicFramePr>
        <p:xfrm>
          <a:off x="3443148" y="5203825"/>
          <a:ext cx="1689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6" imgW="1689100" imgH="622300" progId="Equation.3">
                  <p:embed/>
                </p:oleObj>
              </mc:Choice>
              <mc:Fallback>
                <p:oleObj name="Equation" r:id="rId6" imgW="16891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43148" y="5203825"/>
                        <a:ext cx="16891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113861"/>
              </p:ext>
            </p:extLst>
          </p:nvPr>
        </p:nvGraphicFramePr>
        <p:xfrm>
          <a:off x="6259966" y="5203825"/>
          <a:ext cx="1892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8" imgW="1892300" imgH="685800" progId="Equation.3">
                  <p:embed/>
                </p:oleObj>
              </mc:Choice>
              <mc:Fallback>
                <p:oleObj name="Equation" r:id="rId8" imgW="18923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59966" y="5203825"/>
                        <a:ext cx="18923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34340" y="6123591"/>
            <a:ext cx="2585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(learn the proof for this one)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296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342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Malkiat Johal</dc:creator>
  <cp:lastModifiedBy>Malkiat Johal</cp:lastModifiedBy>
  <cp:revision>21</cp:revision>
  <dcterms:created xsi:type="dcterms:W3CDTF">2011-10-18T03:10:37Z</dcterms:created>
  <dcterms:modified xsi:type="dcterms:W3CDTF">2011-10-20T20:13:18Z</dcterms:modified>
</cp:coreProperties>
</file>